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docx" ContentType="application/vnd.openxmlformats-officedocument.wordprocessingml.document"/>
  <Default Extension="png" ContentType="image/png"/>
  <Default Extension="bin" ContentType="application/vnd.openxmlformats-officedocument.oleObjec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notesMasterIdLst>
    <p:notesMasterId r:id="rId21"/>
  </p:notesMasterIdLst>
  <p:sldIdLst>
    <p:sldId id="340" r:id="rId2"/>
    <p:sldId id="341" r:id="rId3"/>
    <p:sldId id="361" r:id="rId4"/>
    <p:sldId id="362" r:id="rId5"/>
    <p:sldId id="364" r:id="rId6"/>
    <p:sldId id="363" r:id="rId7"/>
    <p:sldId id="368" r:id="rId8"/>
    <p:sldId id="370" r:id="rId9"/>
    <p:sldId id="372" r:id="rId10"/>
    <p:sldId id="373" r:id="rId11"/>
    <p:sldId id="366" r:id="rId12"/>
    <p:sldId id="374" r:id="rId13"/>
    <p:sldId id="367" r:id="rId14"/>
    <p:sldId id="376" r:id="rId15"/>
    <p:sldId id="369" r:id="rId16"/>
    <p:sldId id="377" r:id="rId17"/>
    <p:sldId id="378" r:id="rId18"/>
    <p:sldId id="379" r:id="rId19"/>
    <p:sldId id="360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889"/>
    <p:restoredTop sz="93178" autoAdjust="0"/>
  </p:normalViewPr>
  <p:slideViewPr>
    <p:cSldViewPr snapToGrid="0" snapToObjects="1">
      <p:cViewPr>
        <p:scale>
          <a:sx n="96" d="100"/>
          <a:sy n="96" d="100"/>
        </p:scale>
        <p:origin x="4344" y="20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9.emf"/><Relationship Id="rId1" Type="http://schemas.openxmlformats.org/officeDocument/2006/relationships/image" Target="../media/image6.emf"/><Relationship Id="rId2" Type="http://schemas.openxmlformats.org/officeDocument/2006/relationships/image" Target="../media/image7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media/image1.jpeg>
</file>

<file path=ppt/media/image2.jp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4C4908-2A04-9943-9FD7-65929F5D9E3B}" type="datetimeFigureOut">
              <a:rPr lang="en-US" smtClean="0"/>
              <a:t>1/10/18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5A5107-B47F-A942-A7B4-FB0CAFAD1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485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9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1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5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00200"/>
            <a:ext cx="7772400" cy="1780108"/>
          </a:xfrm>
        </p:spPr>
        <p:txBody>
          <a:bodyPr anchor="b">
            <a:normAutofit/>
          </a:bodyPr>
          <a:lstStyle>
            <a:lvl1pPr>
              <a:defRPr sz="440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56001"/>
            <a:ext cx="6400800" cy="1473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E2307-1E40-4E12-8716-25BFDA8E7013}" type="datetime1">
              <a:rPr lang="en-US" smtClean="0"/>
              <a:pPr/>
              <a:t>1/10/18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CFCF5A-EA79-452C-A52C-1A2668C2E7DF}" type="datetime1">
              <a:rPr lang="en-US" smtClean="0"/>
              <a:pPr/>
              <a:t>1/10/18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ounded Rectangle 20"/>
          <p:cNvSpPr/>
          <p:nvPr/>
        </p:nvSpPr>
        <p:spPr bwMode="hidden"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C4C28-BD4B-4892-9A2D-6E19BD753A9A}" type="datetime1">
              <a:rPr lang="en-US" smtClean="0"/>
              <a:pPr/>
              <a:t>1/10/18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16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0" name="Freeform 19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447800"/>
            <a:ext cx="2057400" cy="4487333"/>
          </a:xfrm>
        </p:spPr>
        <p:txBody>
          <a:bodyPr vert="eaVert" anchor="ctr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47800"/>
            <a:ext cx="6019800" cy="4487334"/>
          </a:xfrm>
        </p:spPr>
        <p:txBody>
          <a:bodyPr vert="eaVert"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FD9D02-426E-46C9-9EE9-0DE1EF8B2838}" type="datetime1">
              <a:rPr lang="en-US" smtClean="0"/>
              <a:pPr/>
              <a:t>1/10/18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4736592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14"/>
          <p:cNvSpPr>
            <a:spLocks/>
          </p:cNvSpPr>
          <p:nvPr/>
        </p:nvSpPr>
        <p:spPr bwMode="hidden">
          <a:xfrm>
            <a:off x="6047438" y="4203592"/>
            <a:ext cx="2876429" cy="714026"/>
          </a:xfrm>
          <a:custGeom>
            <a:avLst/>
            <a:gdLst/>
            <a:ahLst/>
            <a:cxnLst>
              <a:cxn ang="0">
                <a:pos x="2700" y="0"/>
              </a:cxn>
              <a:cxn ang="0">
                <a:pos x="2700" y="0"/>
              </a:cxn>
              <a:cxn ang="0">
                <a:pos x="2586" y="18"/>
              </a:cxn>
              <a:cxn ang="0">
                <a:pos x="2470" y="38"/>
              </a:cxn>
              <a:cxn ang="0">
                <a:pos x="2352" y="60"/>
              </a:cxn>
              <a:cxn ang="0">
                <a:pos x="2230" y="82"/>
              </a:cxn>
              <a:cxn ang="0">
                <a:pos x="2106" y="108"/>
              </a:cxn>
              <a:cxn ang="0">
                <a:pos x="1978" y="134"/>
              </a:cxn>
              <a:cxn ang="0">
                <a:pos x="1848" y="164"/>
              </a:cxn>
              <a:cxn ang="0">
                <a:pos x="1714" y="194"/>
              </a:cxn>
              <a:cxn ang="0">
                <a:pos x="1714" y="194"/>
              </a:cxn>
              <a:cxn ang="0">
                <a:pos x="1472" y="252"/>
              </a:cxn>
              <a:cxn ang="0">
                <a:pos x="1236" y="304"/>
              </a:cxn>
              <a:cxn ang="0">
                <a:pos x="1010" y="352"/>
              </a:cxn>
              <a:cxn ang="0">
                <a:pos x="792" y="398"/>
              </a:cxn>
              <a:cxn ang="0">
                <a:pos x="584" y="438"/>
              </a:cxn>
              <a:cxn ang="0">
                <a:pos x="382" y="474"/>
              </a:cxn>
              <a:cxn ang="0">
                <a:pos x="188" y="508"/>
              </a:cxn>
              <a:cxn ang="0">
                <a:pos x="0" y="538"/>
              </a:cxn>
              <a:cxn ang="0">
                <a:pos x="0" y="538"/>
              </a:cxn>
              <a:cxn ang="0">
                <a:pos x="130" y="556"/>
              </a:cxn>
              <a:cxn ang="0">
                <a:pos x="254" y="572"/>
              </a:cxn>
              <a:cxn ang="0">
                <a:pos x="374" y="586"/>
              </a:cxn>
              <a:cxn ang="0">
                <a:pos x="492" y="598"/>
              </a:cxn>
              <a:cxn ang="0">
                <a:pos x="606" y="610"/>
              </a:cxn>
              <a:cxn ang="0">
                <a:pos x="716" y="618"/>
              </a:cxn>
              <a:cxn ang="0">
                <a:pos x="822" y="626"/>
              </a:cxn>
              <a:cxn ang="0">
                <a:pos x="926" y="632"/>
              </a:cxn>
              <a:cxn ang="0">
                <a:pos x="1028" y="636"/>
              </a:cxn>
              <a:cxn ang="0">
                <a:pos x="1126" y="638"/>
              </a:cxn>
              <a:cxn ang="0">
                <a:pos x="1220" y="640"/>
              </a:cxn>
              <a:cxn ang="0">
                <a:pos x="1312" y="640"/>
              </a:cxn>
              <a:cxn ang="0">
                <a:pos x="1402" y="638"/>
              </a:cxn>
              <a:cxn ang="0">
                <a:pos x="1490" y="636"/>
              </a:cxn>
              <a:cxn ang="0">
                <a:pos x="1574" y="632"/>
              </a:cxn>
              <a:cxn ang="0">
                <a:pos x="1656" y="626"/>
              </a:cxn>
              <a:cxn ang="0">
                <a:pos x="1734" y="620"/>
              </a:cxn>
              <a:cxn ang="0">
                <a:pos x="1812" y="612"/>
              </a:cxn>
              <a:cxn ang="0">
                <a:pos x="1886" y="602"/>
              </a:cxn>
              <a:cxn ang="0">
                <a:pos x="1960" y="592"/>
              </a:cxn>
              <a:cxn ang="0">
                <a:pos x="2030" y="580"/>
              </a:cxn>
              <a:cxn ang="0">
                <a:pos x="2100" y="568"/>
              </a:cxn>
              <a:cxn ang="0">
                <a:pos x="2166" y="554"/>
              </a:cxn>
              <a:cxn ang="0">
                <a:pos x="2232" y="540"/>
              </a:cxn>
              <a:cxn ang="0">
                <a:pos x="2296" y="524"/>
              </a:cxn>
              <a:cxn ang="0">
                <a:pos x="2358" y="508"/>
              </a:cxn>
              <a:cxn ang="0">
                <a:pos x="2418" y="490"/>
              </a:cxn>
              <a:cxn ang="0">
                <a:pos x="2478" y="472"/>
              </a:cxn>
              <a:cxn ang="0">
                <a:pos x="2592" y="432"/>
              </a:cxn>
              <a:cxn ang="0">
                <a:pos x="2702" y="390"/>
              </a:cxn>
              <a:cxn ang="0">
                <a:pos x="2702" y="390"/>
              </a:cxn>
              <a:cxn ang="0">
                <a:pos x="2706" y="388"/>
              </a:cxn>
              <a:cxn ang="0">
                <a:pos x="2706" y="388"/>
              </a:cxn>
              <a:cxn ang="0">
                <a:pos x="2706" y="0"/>
              </a:cxn>
              <a:cxn ang="0">
                <a:pos x="2706" y="0"/>
              </a:cxn>
              <a:cxn ang="0">
                <a:pos x="2700" y="0"/>
              </a:cxn>
              <a:cxn ang="0">
                <a:pos x="2700" y="0"/>
              </a:cxn>
            </a:cxnLst>
            <a:rect l="0" t="0" r="r" b="b"/>
            <a:pathLst>
              <a:path w="2706" h="640">
                <a:moveTo>
                  <a:pt x="2700" y="0"/>
                </a:moveTo>
                <a:lnTo>
                  <a:pt x="2700" y="0"/>
                </a:lnTo>
                <a:lnTo>
                  <a:pt x="2586" y="18"/>
                </a:lnTo>
                <a:lnTo>
                  <a:pt x="2470" y="38"/>
                </a:lnTo>
                <a:lnTo>
                  <a:pt x="2352" y="60"/>
                </a:lnTo>
                <a:lnTo>
                  <a:pt x="2230" y="82"/>
                </a:lnTo>
                <a:lnTo>
                  <a:pt x="2106" y="108"/>
                </a:lnTo>
                <a:lnTo>
                  <a:pt x="1978" y="134"/>
                </a:lnTo>
                <a:lnTo>
                  <a:pt x="1848" y="164"/>
                </a:lnTo>
                <a:lnTo>
                  <a:pt x="1714" y="194"/>
                </a:lnTo>
                <a:lnTo>
                  <a:pt x="1714" y="194"/>
                </a:lnTo>
                <a:lnTo>
                  <a:pt x="1472" y="252"/>
                </a:lnTo>
                <a:lnTo>
                  <a:pt x="1236" y="304"/>
                </a:lnTo>
                <a:lnTo>
                  <a:pt x="1010" y="352"/>
                </a:lnTo>
                <a:lnTo>
                  <a:pt x="792" y="398"/>
                </a:lnTo>
                <a:lnTo>
                  <a:pt x="584" y="438"/>
                </a:lnTo>
                <a:lnTo>
                  <a:pt x="382" y="474"/>
                </a:lnTo>
                <a:lnTo>
                  <a:pt x="188" y="508"/>
                </a:lnTo>
                <a:lnTo>
                  <a:pt x="0" y="538"/>
                </a:lnTo>
                <a:lnTo>
                  <a:pt x="0" y="538"/>
                </a:lnTo>
                <a:lnTo>
                  <a:pt x="130" y="556"/>
                </a:lnTo>
                <a:lnTo>
                  <a:pt x="254" y="572"/>
                </a:lnTo>
                <a:lnTo>
                  <a:pt x="374" y="586"/>
                </a:lnTo>
                <a:lnTo>
                  <a:pt x="492" y="598"/>
                </a:lnTo>
                <a:lnTo>
                  <a:pt x="606" y="610"/>
                </a:lnTo>
                <a:lnTo>
                  <a:pt x="716" y="618"/>
                </a:lnTo>
                <a:lnTo>
                  <a:pt x="822" y="626"/>
                </a:lnTo>
                <a:lnTo>
                  <a:pt x="926" y="632"/>
                </a:lnTo>
                <a:lnTo>
                  <a:pt x="1028" y="636"/>
                </a:lnTo>
                <a:lnTo>
                  <a:pt x="1126" y="638"/>
                </a:lnTo>
                <a:lnTo>
                  <a:pt x="1220" y="640"/>
                </a:lnTo>
                <a:lnTo>
                  <a:pt x="1312" y="640"/>
                </a:lnTo>
                <a:lnTo>
                  <a:pt x="1402" y="638"/>
                </a:lnTo>
                <a:lnTo>
                  <a:pt x="1490" y="636"/>
                </a:lnTo>
                <a:lnTo>
                  <a:pt x="1574" y="632"/>
                </a:lnTo>
                <a:lnTo>
                  <a:pt x="1656" y="626"/>
                </a:lnTo>
                <a:lnTo>
                  <a:pt x="1734" y="620"/>
                </a:lnTo>
                <a:lnTo>
                  <a:pt x="1812" y="612"/>
                </a:lnTo>
                <a:lnTo>
                  <a:pt x="1886" y="602"/>
                </a:lnTo>
                <a:lnTo>
                  <a:pt x="1960" y="592"/>
                </a:lnTo>
                <a:lnTo>
                  <a:pt x="2030" y="580"/>
                </a:lnTo>
                <a:lnTo>
                  <a:pt x="2100" y="568"/>
                </a:lnTo>
                <a:lnTo>
                  <a:pt x="2166" y="554"/>
                </a:lnTo>
                <a:lnTo>
                  <a:pt x="2232" y="540"/>
                </a:lnTo>
                <a:lnTo>
                  <a:pt x="2296" y="524"/>
                </a:lnTo>
                <a:lnTo>
                  <a:pt x="2358" y="508"/>
                </a:lnTo>
                <a:lnTo>
                  <a:pt x="2418" y="490"/>
                </a:lnTo>
                <a:lnTo>
                  <a:pt x="2478" y="472"/>
                </a:lnTo>
                <a:lnTo>
                  <a:pt x="2592" y="432"/>
                </a:lnTo>
                <a:lnTo>
                  <a:pt x="2702" y="390"/>
                </a:lnTo>
                <a:lnTo>
                  <a:pt x="2702" y="390"/>
                </a:lnTo>
                <a:lnTo>
                  <a:pt x="2706" y="388"/>
                </a:lnTo>
                <a:lnTo>
                  <a:pt x="2706" y="388"/>
                </a:lnTo>
                <a:lnTo>
                  <a:pt x="2706" y="0"/>
                </a:lnTo>
                <a:lnTo>
                  <a:pt x="2706" y="0"/>
                </a:lnTo>
                <a:lnTo>
                  <a:pt x="2700" y="0"/>
                </a:lnTo>
                <a:lnTo>
                  <a:pt x="2700" y="0"/>
                </a:lnTo>
                <a:close/>
              </a:path>
            </a:pathLst>
          </a:custGeom>
          <a:solidFill>
            <a:schemeClr val="bg2">
              <a:alpha val="29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18"/>
          <p:cNvSpPr>
            <a:spLocks/>
          </p:cNvSpPr>
          <p:nvPr/>
        </p:nvSpPr>
        <p:spPr bwMode="hidden">
          <a:xfrm>
            <a:off x="2619320" y="4075290"/>
            <a:ext cx="5544515" cy="850138"/>
          </a:xfrm>
          <a:custGeom>
            <a:avLst/>
            <a:gdLst/>
            <a:ahLst/>
            <a:cxnLst>
              <a:cxn ang="0">
                <a:pos x="5216" y="714"/>
              </a:cxn>
              <a:cxn ang="0">
                <a:pos x="4984" y="686"/>
              </a:cxn>
              <a:cxn ang="0">
                <a:pos x="4478" y="610"/>
              </a:cxn>
              <a:cxn ang="0">
                <a:pos x="3914" y="508"/>
              </a:cxn>
              <a:cxn ang="0">
                <a:pos x="3286" y="374"/>
              </a:cxn>
              <a:cxn ang="0">
                <a:pos x="2946" y="296"/>
              </a:cxn>
              <a:cxn ang="0">
                <a:pos x="2682" y="236"/>
              </a:cxn>
              <a:cxn ang="0">
                <a:pos x="2430" y="184"/>
              </a:cxn>
              <a:cxn ang="0">
                <a:pos x="2190" y="140"/>
              </a:cxn>
              <a:cxn ang="0">
                <a:pos x="1960" y="102"/>
              </a:cxn>
              <a:cxn ang="0">
                <a:pos x="1740" y="72"/>
              </a:cxn>
              <a:cxn ang="0">
                <a:pos x="1334" y="28"/>
              </a:cxn>
              <a:cxn ang="0">
                <a:pos x="970" y="4"/>
              </a:cxn>
              <a:cxn ang="0">
                <a:pos x="644" y="0"/>
              </a:cxn>
              <a:cxn ang="0">
                <a:pos x="358" y="10"/>
              </a:cxn>
              <a:cxn ang="0">
                <a:pos x="110" y="32"/>
              </a:cxn>
              <a:cxn ang="0">
                <a:pos x="0" y="48"/>
              </a:cxn>
              <a:cxn ang="0">
                <a:pos x="314" y="86"/>
              </a:cxn>
              <a:cxn ang="0">
                <a:pos x="652" y="140"/>
              </a:cxn>
              <a:cxn ang="0">
                <a:pos x="1014" y="210"/>
              </a:cxn>
              <a:cxn ang="0">
                <a:pos x="1402" y="296"/>
              </a:cxn>
              <a:cxn ang="0">
                <a:pos x="1756" y="378"/>
              </a:cxn>
              <a:cxn ang="0">
                <a:pos x="2408" y="516"/>
              </a:cxn>
              <a:cxn ang="0">
                <a:pos x="2708" y="572"/>
              </a:cxn>
              <a:cxn ang="0">
                <a:pos x="2992" y="620"/>
              </a:cxn>
              <a:cxn ang="0">
                <a:pos x="3260" y="662"/>
              </a:cxn>
              <a:cxn ang="0">
                <a:pos x="3512" y="694"/>
              </a:cxn>
              <a:cxn ang="0">
                <a:pos x="3750" y="722"/>
              </a:cxn>
              <a:cxn ang="0">
                <a:pos x="3974" y="740"/>
              </a:cxn>
              <a:cxn ang="0">
                <a:pos x="4184" y="754"/>
              </a:cxn>
              <a:cxn ang="0">
                <a:pos x="4384" y="762"/>
              </a:cxn>
              <a:cxn ang="0">
                <a:pos x="4570" y="762"/>
              </a:cxn>
              <a:cxn ang="0">
                <a:pos x="4746" y="758"/>
              </a:cxn>
              <a:cxn ang="0">
                <a:pos x="4912" y="748"/>
              </a:cxn>
              <a:cxn ang="0">
                <a:pos x="5068" y="732"/>
              </a:cxn>
              <a:cxn ang="0">
                <a:pos x="5216" y="714"/>
              </a:cxn>
            </a:cxnLst>
            <a:rect l="0" t="0" r="r" b="b"/>
            <a:pathLst>
              <a:path w="5216" h="762">
                <a:moveTo>
                  <a:pt x="5216" y="714"/>
                </a:moveTo>
                <a:lnTo>
                  <a:pt x="5216" y="714"/>
                </a:lnTo>
                <a:lnTo>
                  <a:pt x="5102" y="700"/>
                </a:lnTo>
                <a:lnTo>
                  <a:pt x="4984" y="686"/>
                </a:lnTo>
                <a:lnTo>
                  <a:pt x="4738" y="652"/>
                </a:lnTo>
                <a:lnTo>
                  <a:pt x="4478" y="610"/>
                </a:lnTo>
                <a:lnTo>
                  <a:pt x="4204" y="564"/>
                </a:lnTo>
                <a:lnTo>
                  <a:pt x="3914" y="508"/>
                </a:lnTo>
                <a:lnTo>
                  <a:pt x="3608" y="446"/>
                </a:lnTo>
                <a:lnTo>
                  <a:pt x="3286" y="374"/>
                </a:lnTo>
                <a:lnTo>
                  <a:pt x="2946" y="296"/>
                </a:lnTo>
                <a:lnTo>
                  <a:pt x="2946" y="296"/>
                </a:lnTo>
                <a:lnTo>
                  <a:pt x="2812" y="266"/>
                </a:lnTo>
                <a:lnTo>
                  <a:pt x="2682" y="236"/>
                </a:lnTo>
                <a:lnTo>
                  <a:pt x="2556" y="210"/>
                </a:lnTo>
                <a:lnTo>
                  <a:pt x="2430" y="184"/>
                </a:lnTo>
                <a:lnTo>
                  <a:pt x="2308" y="162"/>
                </a:lnTo>
                <a:lnTo>
                  <a:pt x="2190" y="140"/>
                </a:lnTo>
                <a:lnTo>
                  <a:pt x="2074" y="120"/>
                </a:lnTo>
                <a:lnTo>
                  <a:pt x="1960" y="102"/>
                </a:lnTo>
                <a:lnTo>
                  <a:pt x="1850" y="86"/>
                </a:lnTo>
                <a:lnTo>
                  <a:pt x="1740" y="72"/>
                </a:lnTo>
                <a:lnTo>
                  <a:pt x="1532" y="46"/>
                </a:lnTo>
                <a:lnTo>
                  <a:pt x="1334" y="28"/>
                </a:lnTo>
                <a:lnTo>
                  <a:pt x="1148" y="14"/>
                </a:lnTo>
                <a:lnTo>
                  <a:pt x="970" y="4"/>
                </a:lnTo>
                <a:lnTo>
                  <a:pt x="802" y="0"/>
                </a:lnTo>
                <a:lnTo>
                  <a:pt x="644" y="0"/>
                </a:lnTo>
                <a:lnTo>
                  <a:pt x="496" y="4"/>
                </a:lnTo>
                <a:lnTo>
                  <a:pt x="358" y="10"/>
                </a:lnTo>
                <a:lnTo>
                  <a:pt x="230" y="20"/>
                </a:lnTo>
                <a:lnTo>
                  <a:pt x="110" y="32"/>
                </a:lnTo>
                <a:lnTo>
                  <a:pt x="0" y="48"/>
                </a:lnTo>
                <a:lnTo>
                  <a:pt x="0" y="48"/>
                </a:lnTo>
                <a:lnTo>
                  <a:pt x="154" y="66"/>
                </a:lnTo>
                <a:lnTo>
                  <a:pt x="314" y="86"/>
                </a:lnTo>
                <a:lnTo>
                  <a:pt x="480" y="112"/>
                </a:lnTo>
                <a:lnTo>
                  <a:pt x="652" y="140"/>
                </a:lnTo>
                <a:lnTo>
                  <a:pt x="830" y="174"/>
                </a:lnTo>
                <a:lnTo>
                  <a:pt x="1014" y="210"/>
                </a:lnTo>
                <a:lnTo>
                  <a:pt x="1206" y="250"/>
                </a:lnTo>
                <a:lnTo>
                  <a:pt x="1402" y="296"/>
                </a:lnTo>
                <a:lnTo>
                  <a:pt x="1402" y="296"/>
                </a:lnTo>
                <a:lnTo>
                  <a:pt x="1756" y="378"/>
                </a:lnTo>
                <a:lnTo>
                  <a:pt x="2092" y="450"/>
                </a:lnTo>
                <a:lnTo>
                  <a:pt x="2408" y="516"/>
                </a:lnTo>
                <a:lnTo>
                  <a:pt x="2562" y="544"/>
                </a:lnTo>
                <a:lnTo>
                  <a:pt x="2708" y="572"/>
                </a:lnTo>
                <a:lnTo>
                  <a:pt x="2852" y="598"/>
                </a:lnTo>
                <a:lnTo>
                  <a:pt x="2992" y="620"/>
                </a:lnTo>
                <a:lnTo>
                  <a:pt x="3128" y="642"/>
                </a:lnTo>
                <a:lnTo>
                  <a:pt x="3260" y="662"/>
                </a:lnTo>
                <a:lnTo>
                  <a:pt x="3388" y="678"/>
                </a:lnTo>
                <a:lnTo>
                  <a:pt x="3512" y="694"/>
                </a:lnTo>
                <a:lnTo>
                  <a:pt x="3632" y="708"/>
                </a:lnTo>
                <a:lnTo>
                  <a:pt x="3750" y="722"/>
                </a:lnTo>
                <a:lnTo>
                  <a:pt x="3864" y="732"/>
                </a:lnTo>
                <a:lnTo>
                  <a:pt x="3974" y="740"/>
                </a:lnTo>
                <a:lnTo>
                  <a:pt x="4080" y="748"/>
                </a:lnTo>
                <a:lnTo>
                  <a:pt x="4184" y="754"/>
                </a:lnTo>
                <a:lnTo>
                  <a:pt x="4286" y="758"/>
                </a:lnTo>
                <a:lnTo>
                  <a:pt x="4384" y="762"/>
                </a:lnTo>
                <a:lnTo>
                  <a:pt x="4478" y="762"/>
                </a:lnTo>
                <a:lnTo>
                  <a:pt x="4570" y="762"/>
                </a:lnTo>
                <a:lnTo>
                  <a:pt x="4660" y="760"/>
                </a:lnTo>
                <a:lnTo>
                  <a:pt x="4746" y="758"/>
                </a:lnTo>
                <a:lnTo>
                  <a:pt x="4830" y="754"/>
                </a:lnTo>
                <a:lnTo>
                  <a:pt x="4912" y="748"/>
                </a:lnTo>
                <a:lnTo>
                  <a:pt x="4992" y="740"/>
                </a:lnTo>
                <a:lnTo>
                  <a:pt x="5068" y="732"/>
                </a:lnTo>
                <a:lnTo>
                  <a:pt x="5144" y="724"/>
                </a:lnTo>
                <a:lnTo>
                  <a:pt x="5216" y="714"/>
                </a:lnTo>
                <a:lnTo>
                  <a:pt x="5216" y="714"/>
                </a:lnTo>
                <a:close/>
              </a:path>
            </a:pathLst>
          </a:custGeom>
          <a:solidFill>
            <a:schemeClr val="bg2">
              <a:alpha val="4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22"/>
          <p:cNvSpPr>
            <a:spLocks/>
          </p:cNvSpPr>
          <p:nvPr/>
        </p:nvSpPr>
        <p:spPr bwMode="hidden">
          <a:xfrm>
            <a:off x="2828728" y="4087562"/>
            <a:ext cx="5467980" cy="774272"/>
          </a:xfrm>
          <a:custGeom>
            <a:avLst/>
            <a:gdLst/>
            <a:ahLst/>
            <a:cxnLst>
              <a:cxn ang="0">
                <a:pos x="0" y="70"/>
              </a:cxn>
              <a:cxn ang="0">
                <a:pos x="0" y="70"/>
              </a:cxn>
              <a:cxn ang="0">
                <a:pos x="18" y="66"/>
              </a:cxn>
              <a:cxn ang="0">
                <a:pos x="72" y="56"/>
              </a:cxn>
              <a:cxn ang="0">
                <a:pos x="164" y="42"/>
              </a:cxn>
              <a:cxn ang="0">
                <a:pos x="224" y="34"/>
              </a:cxn>
              <a:cxn ang="0">
                <a:pos x="294" y="26"/>
              </a:cxn>
              <a:cxn ang="0">
                <a:pos x="372" y="20"/>
              </a:cxn>
              <a:cxn ang="0">
                <a:pos x="462" y="14"/>
              </a:cxn>
              <a:cxn ang="0">
                <a:pos x="560" y="8"/>
              </a:cxn>
              <a:cxn ang="0">
                <a:pos x="670" y="4"/>
              </a:cxn>
              <a:cxn ang="0">
                <a:pos x="790" y="2"/>
              </a:cxn>
              <a:cxn ang="0">
                <a:pos x="920" y="0"/>
              </a:cxn>
              <a:cxn ang="0">
                <a:pos x="1060" y="2"/>
              </a:cxn>
              <a:cxn ang="0">
                <a:pos x="1210" y="6"/>
              </a:cxn>
              <a:cxn ang="0">
                <a:pos x="1372" y="14"/>
              </a:cxn>
              <a:cxn ang="0">
                <a:pos x="1544" y="24"/>
              </a:cxn>
              <a:cxn ang="0">
                <a:pos x="1726" y="40"/>
              </a:cxn>
              <a:cxn ang="0">
                <a:pos x="1920" y="58"/>
              </a:cxn>
              <a:cxn ang="0">
                <a:pos x="2126" y="80"/>
              </a:cxn>
              <a:cxn ang="0">
                <a:pos x="2342" y="106"/>
              </a:cxn>
              <a:cxn ang="0">
                <a:pos x="2570" y="138"/>
              </a:cxn>
              <a:cxn ang="0">
                <a:pos x="2808" y="174"/>
              </a:cxn>
              <a:cxn ang="0">
                <a:pos x="3058" y="216"/>
              </a:cxn>
              <a:cxn ang="0">
                <a:pos x="3320" y="266"/>
              </a:cxn>
              <a:cxn ang="0">
                <a:pos x="3594" y="320"/>
              </a:cxn>
              <a:cxn ang="0">
                <a:pos x="3880" y="380"/>
              </a:cxn>
              <a:cxn ang="0">
                <a:pos x="4178" y="448"/>
              </a:cxn>
              <a:cxn ang="0">
                <a:pos x="4488" y="522"/>
              </a:cxn>
              <a:cxn ang="0">
                <a:pos x="4810" y="604"/>
              </a:cxn>
              <a:cxn ang="0">
                <a:pos x="5144" y="694"/>
              </a:cxn>
            </a:cxnLst>
            <a:rect l="0" t="0" r="r" b="b"/>
            <a:pathLst>
              <a:path w="5144" h="694">
                <a:moveTo>
                  <a:pt x="0" y="70"/>
                </a:moveTo>
                <a:lnTo>
                  <a:pt x="0" y="70"/>
                </a:lnTo>
                <a:lnTo>
                  <a:pt x="18" y="66"/>
                </a:lnTo>
                <a:lnTo>
                  <a:pt x="72" y="56"/>
                </a:lnTo>
                <a:lnTo>
                  <a:pt x="164" y="42"/>
                </a:lnTo>
                <a:lnTo>
                  <a:pt x="224" y="34"/>
                </a:lnTo>
                <a:lnTo>
                  <a:pt x="294" y="26"/>
                </a:lnTo>
                <a:lnTo>
                  <a:pt x="372" y="20"/>
                </a:lnTo>
                <a:lnTo>
                  <a:pt x="462" y="14"/>
                </a:lnTo>
                <a:lnTo>
                  <a:pt x="560" y="8"/>
                </a:lnTo>
                <a:lnTo>
                  <a:pt x="670" y="4"/>
                </a:lnTo>
                <a:lnTo>
                  <a:pt x="790" y="2"/>
                </a:lnTo>
                <a:lnTo>
                  <a:pt x="920" y="0"/>
                </a:lnTo>
                <a:lnTo>
                  <a:pt x="1060" y="2"/>
                </a:lnTo>
                <a:lnTo>
                  <a:pt x="1210" y="6"/>
                </a:lnTo>
                <a:lnTo>
                  <a:pt x="1372" y="14"/>
                </a:lnTo>
                <a:lnTo>
                  <a:pt x="1544" y="24"/>
                </a:lnTo>
                <a:lnTo>
                  <a:pt x="1726" y="40"/>
                </a:lnTo>
                <a:lnTo>
                  <a:pt x="1920" y="58"/>
                </a:lnTo>
                <a:lnTo>
                  <a:pt x="2126" y="80"/>
                </a:lnTo>
                <a:lnTo>
                  <a:pt x="2342" y="106"/>
                </a:lnTo>
                <a:lnTo>
                  <a:pt x="2570" y="138"/>
                </a:lnTo>
                <a:lnTo>
                  <a:pt x="2808" y="174"/>
                </a:lnTo>
                <a:lnTo>
                  <a:pt x="3058" y="216"/>
                </a:lnTo>
                <a:lnTo>
                  <a:pt x="3320" y="266"/>
                </a:lnTo>
                <a:lnTo>
                  <a:pt x="3594" y="320"/>
                </a:lnTo>
                <a:lnTo>
                  <a:pt x="3880" y="380"/>
                </a:lnTo>
                <a:lnTo>
                  <a:pt x="4178" y="448"/>
                </a:lnTo>
                <a:lnTo>
                  <a:pt x="4488" y="522"/>
                </a:lnTo>
                <a:lnTo>
                  <a:pt x="4810" y="604"/>
                </a:lnTo>
                <a:lnTo>
                  <a:pt x="5144" y="694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26"/>
          <p:cNvSpPr>
            <a:spLocks/>
          </p:cNvSpPr>
          <p:nvPr/>
        </p:nvSpPr>
        <p:spPr bwMode="hidden">
          <a:xfrm>
            <a:off x="5609489" y="4074174"/>
            <a:ext cx="3308000" cy="651549"/>
          </a:xfrm>
          <a:custGeom>
            <a:avLst/>
            <a:gdLst/>
            <a:ahLst/>
            <a:cxnLst>
              <a:cxn ang="0">
                <a:pos x="0" y="584"/>
              </a:cxn>
              <a:cxn ang="0">
                <a:pos x="0" y="584"/>
              </a:cxn>
              <a:cxn ang="0">
                <a:pos x="90" y="560"/>
              </a:cxn>
              <a:cxn ang="0">
                <a:pos x="336" y="498"/>
              </a:cxn>
              <a:cxn ang="0">
                <a:pos x="506" y="456"/>
              </a:cxn>
              <a:cxn ang="0">
                <a:pos x="702" y="410"/>
              </a:cxn>
              <a:cxn ang="0">
                <a:pos x="920" y="360"/>
              </a:cxn>
              <a:cxn ang="0">
                <a:pos x="1154" y="306"/>
              </a:cxn>
              <a:cxn ang="0">
                <a:pos x="1402" y="254"/>
              </a:cxn>
              <a:cxn ang="0">
                <a:pos x="1656" y="202"/>
              </a:cxn>
              <a:cxn ang="0">
                <a:pos x="1916" y="154"/>
              </a:cxn>
              <a:cxn ang="0">
                <a:pos x="2174" y="108"/>
              </a:cxn>
              <a:cxn ang="0">
                <a:pos x="2302" y="88"/>
              </a:cxn>
              <a:cxn ang="0">
                <a:pos x="2426" y="68"/>
              </a:cxn>
              <a:cxn ang="0">
                <a:pos x="2550" y="52"/>
              </a:cxn>
              <a:cxn ang="0">
                <a:pos x="2670" y="36"/>
              </a:cxn>
              <a:cxn ang="0">
                <a:pos x="2788" y="24"/>
              </a:cxn>
              <a:cxn ang="0">
                <a:pos x="2900" y="14"/>
              </a:cxn>
              <a:cxn ang="0">
                <a:pos x="3008" y="6"/>
              </a:cxn>
              <a:cxn ang="0">
                <a:pos x="3112" y="0"/>
              </a:cxn>
            </a:cxnLst>
            <a:rect l="0" t="0" r="r" b="b"/>
            <a:pathLst>
              <a:path w="3112" h="584">
                <a:moveTo>
                  <a:pt x="0" y="584"/>
                </a:moveTo>
                <a:lnTo>
                  <a:pt x="0" y="584"/>
                </a:lnTo>
                <a:lnTo>
                  <a:pt x="90" y="560"/>
                </a:lnTo>
                <a:lnTo>
                  <a:pt x="336" y="498"/>
                </a:lnTo>
                <a:lnTo>
                  <a:pt x="506" y="456"/>
                </a:lnTo>
                <a:lnTo>
                  <a:pt x="702" y="410"/>
                </a:lnTo>
                <a:lnTo>
                  <a:pt x="920" y="360"/>
                </a:lnTo>
                <a:lnTo>
                  <a:pt x="1154" y="306"/>
                </a:lnTo>
                <a:lnTo>
                  <a:pt x="1402" y="254"/>
                </a:lnTo>
                <a:lnTo>
                  <a:pt x="1656" y="202"/>
                </a:lnTo>
                <a:lnTo>
                  <a:pt x="1916" y="154"/>
                </a:lnTo>
                <a:lnTo>
                  <a:pt x="2174" y="108"/>
                </a:lnTo>
                <a:lnTo>
                  <a:pt x="2302" y="88"/>
                </a:lnTo>
                <a:lnTo>
                  <a:pt x="2426" y="68"/>
                </a:lnTo>
                <a:lnTo>
                  <a:pt x="2550" y="52"/>
                </a:lnTo>
                <a:lnTo>
                  <a:pt x="2670" y="36"/>
                </a:lnTo>
                <a:lnTo>
                  <a:pt x="2788" y="24"/>
                </a:lnTo>
                <a:lnTo>
                  <a:pt x="2900" y="14"/>
                </a:lnTo>
                <a:lnTo>
                  <a:pt x="3008" y="6"/>
                </a:lnTo>
                <a:lnTo>
                  <a:pt x="3112" y="0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 useBgFill="1">
        <p:nvSpPr>
          <p:cNvPr id="13" name="Freeform 10"/>
          <p:cNvSpPr>
            <a:spLocks/>
          </p:cNvSpPr>
          <p:nvPr/>
        </p:nvSpPr>
        <p:spPr bwMode="hidden">
          <a:xfrm>
            <a:off x="211665" y="4058555"/>
            <a:ext cx="8723376" cy="1329874"/>
          </a:xfrm>
          <a:custGeom>
            <a:avLst/>
            <a:gdLst/>
            <a:ahLst/>
            <a:cxnLst>
              <a:cxn ang="0">
                <a:pos x="8192" y="512"/>
              </a:cxn>
              <a:cxn ang="0">
                <a:pos x="8040" y="570"/>
              </a:cxn>
              <a:cxn ang="0">
                <a:pos x="7878" y="620"/>
              </a:cxn>
              <a:cxn ang="0">
                <a:pos x="7706" y="666"/>
              </a:cxn>
              <a:cxn ang="0">
                <a:pos x="7522" y="702"/>
              </a:cxn>
              <a:cxn ang="0">
                <a:pos x="7322" y="730"/>
              </a:cxn>
              <a:cxn ang="0">
                <a:pos x="7106" y="750"/>
              </a:cxn>
              <a:cxn ang="0">
                <a:pos x="6872" y="762"/>
              </a:cxn>
              <a:cxn ang="0">
                <a:pos x="6618" y="760"/>
              </a:cxn>
              <a:cxn ang="0">
                <a:pos x="6342" y="750"/>
              </a:cxn>
              <a:cxn ang="0">
                <a:pos x="6042" y="726"/>
              </a:cxn>
              <a:cxn ang="0">
                <a:pos x="5716" y="690"/>
              </a:cxn>
              <a:cxn ang="0">
                <a:pos x="5364" y="642"/>
              </a:cxn>
              <a:cxn ang="0">
                <a:pos x="4982" y="578"/>
              </a:cxn>
              <a:cxn ang="0">
                <a:pos x="4568" y="500"/>
              </a:cxn>
              <a:cxn ang="0">
                <a:pos x="4122" y="406"/>
              </a:cxn>
              <a:cxn ang="0">
                <a:pos x="3640" y="296"/>
              </a:cxn>
              <a:cxn ang="0">
                <a:pos x="3396" y="240"/>
              </a:cxn>
              <a:cxn ang="0">
                <a:pos x="2934" y="148"/>
              </a:cxn>
              <a:cxn ang="0">
                <a:pos x="2512" y="82"/>
              </a:cxn>
              <a:cxn ang="0">
                <a:pos x="2126" y="36"/>
              </a:cxn>
              <a:cxn ang="0">
                <a:pos x="1776" y="10"/>
              </a:cxn>
              <a:cxn ang="0">
                <a:pos x="1462" y="0"/>
              </a:cxn>
              <a:cxn ang="0">
                <a:pos x="1182" y="4"/>
              </a:cxn>
              <a:cxn ang="0">
                <a:pos x="934" y="20"/>
              </a:cxn>
              <a:cxn ang="0">
                <a:pos x="716" y="44"/>
              </a:cxn>
              <a:cxn ang="0">
                <a:pos x="530" y="74"/>
              </a:cxn>
              <a:cxn ang="0">
                <a:pos x="374" y="108"/>
              </a:cxn>
              <a:cxn ang="0">
                <a:pos x="248" y="144"/>
              </a:cxn>
              <a:cxn ang="0">
                <a:pos x="148" y="176"/>
              </a:cxn>
              <a:cxn ang="0">
                <a:pos x="48" y="216"/>
              </a:cxn>
              <a:cxn ang="0">
                <a:pos x="0" y="240"/>
              </a:cxn>
              <a:cxn ang="0">
                <a:pos x="8192" y="1192"/>
              </a:cxn>
              <a:cxn ang="0">
                <a:pos x="8196" y="1186"/>
              </a:cxn>
              <a:cxn ang="0">
                <a:pos x="8196" y="510"/>
              </a:cxn>
              <a:cxn ang="0">
                <a:pos x="8192" y="512"/>
              </a:cxn>
            </a:cxnLst>
            <a:rect l="0" t="0" r="r" b="b"/>
            <a:pathLst>
              <a:path w="8196" h="1192">
                <a:moveTo>
                  <a:pt x="8192" y="512"/>
                </a:moveTo>
                <a:lnTo>
                  <a:pt x="8192" y="512"/>
                </a:lnTo>
                <a:lnTo>
                  <a:pt x="8116" y="542"/>
                </a:lnTo>
                <a:lnTo>
                  <a:pt x="8040" y="570"/>
                </a:lnTo>
                <a:lnTo>
                  <a:pt x="7960" y="596"/>
                </a:lnTo>
                <a:lnTo>
                  <a:pt x="7878" y="620"/>
                </a:lnTo>
                <a:lnTo>
                  <a:pt x="7794" y="644"/>
                </a:lnTo>
                <a:lnTo>
                  <a:pt x="7706" y="666"/>
                </a:lnTo>
                <a:lnTo>
                  <a:pt x="7616" y="684"/>
                </a:lnTo>
                <a:lnTo>
                  <a:pt x="7522" y="702"/>
                </a:lnTo>
                <a:lnTo>
                  <a:pt x="7424" y="718"/>
                </a:lnTo>
                <a:lnTo>
                  <a:pt x="7322" y="730"/>
                </a:lnTo>
                <a:lnTo>
                  <a:pt x="7216" y="742"/>
                </a:lnTo>
                <a:lnTo>
                  <a:pt x="7106" y="750"/>
                </a:lnTo>
                <a:lnTo>
                  <a:pt x="6992" y="758"/>
                </a:lnTo>
                <a:lnTo>
                  <a:pt x="6872" y="762"/>
                </a:lnTo>
                <a:lnTo>
                  <a:pt x="6748" y="762"/>
                </a:lnTo>
                <a:lnTo>
                  <a:pt x="6618" y="760"/>
                </a:lnTo>
                <a:lnTo>
                  <a:pt x="6482" y="756"/>
                </a:lnTo>
                <a:lnTo>
                  <a:pt x="6342" y="750"/>
                </a:lnTo>
                <a:lnTo>
                  <a:pt x="6196" y="740"/>
                </a:lnTo>
                <a:lnTo>
                  <a:pt x="6042" y="726"/>
                </a:lnTo>
                <a:lnTo>
                  <a:pt x="5882" y="710"/>
                </a:lnTo>
                <a:lnTo>
                  <a:pt x="5716" y="690"/>
                </a:lnTo>
                <a:lnTo>
                  <a:pt x="5544" y="668"/>
                </a:lnTo>
                <a:lnTo>
                  <a:pt x="5364" y="642"/>
                </a:lnTo>
                <a:lnTo>
                  <a:pt x="5176" y="612"/>
                </a:lnTo>
                <a:lnTo>
                  <a:pt x="4982" y="578"/>
                </a:lnTo>
                <a:lnTo>
                  <a:pt x="4778" y="540"/>
                </a:lnTo>
                <a:lnTo>
                  <a:pt x="4568" y="500"/>
                </a:lnTo>
                <a:lnTo>
                  <a:pt x="4348" y="454"/>
                </a:lnTo>
                <a:lnTo>
                  <a:pt x="4122" y="406"/>
                </a:lnTo>
                <a:lnTo>
                  <a:pt x="3886" y="354"/>
                </a:lnTo>
                <a:lnTo>
                  <a:pt x="3640" y="296"/>
                </a:lnTo>
                <a:lnTo>
                  <a:pt x="3640" y="296"/>
                </a:lnTo>
                <a:lnTo>
                  <a:pt x="3396" y="240"/>
                </a:lnTo>
                <a:lnTo>
                  <a:pt x="3160" y="192"/>
                </a:lnTo>
                <a:lnTo>
                  <a:pt x="2934" y="148"/>
                </a:lnTo>
                <a:lnTo>
                  <a:pt x="2718" y="112"/>
                </a:lnTo>
                <a:lnTo>
                  <a:pt x="2512" y="82"/>
                </a:lnTo>
                <a:lnTo>
                  <a:pt x="2314" y="56"/>
                </a:lnTo>
                <a:lnTo>
                  <a:pt x="2126" y="36"/>
                </a:lnTo>
                <a:lnTo>
                  <a:pt x="1948" y="20"/>
                </a:lnTo>
                <a:lnTo>
                  <a:pt x="1776" y="10"/>
                </a:lnTo>
                <a:lnTo>
                  <a:pt x="1616" y="2"/>
                </a:lnTo>
                <a:lnTo>
                  <a:pt x="1462" y="0"/>
                </a:lnTo>
                <a:lnTo>
                  <a:pt x="1318" y="0"/>
                </a:lnTo>
                <a:lnTo>
                  <a:pt x="1182" y="4"/>
                </a:lnTo>
                <a:lnTo>
                  <a:pt x="1054" y="10"/>
                </a:lnTo>
                <a:lnTo>
                  <a:pt x="934" y="20"/>
                </a:lnTo>
                <a:lnTo>
                  <a:pt x="822" y="30"/>
                </a:lnTo>
                <a:lnTo>
                  <a:pt x="716" y="44"/>
                </a:lnTo>
                <a:lnTo>
                  <a:pt x="620" y="58"/>
                </a:lnTo>
                <a:lnTo>
                  <a:pt x="530" y="74"/>
                </a:lnTo>
                <a:lnTo>
                  <a:pt x="450" y="92"/>
                </a:lnTo>
                <a:lnTo>
                  <a:pt x="374" y="108"/>
                </a:lnTo>
                <a:lnTo>
                  <a:pt x="308" y="126"/>
                </a:lnTo>
                <a:lnTo>
                  <a:pt x="248" y="144"/>
                </a:lnTo>
                <a:lnTo>
                  <a:pt x="194" y="160"/>
                </a:lnTo>
                <a:lnTo>
                  <a:pt x="148" y="176"/>
                </a:lnTo>
                <a:lnTo>
                  <a:pt x="108" y="192"/>
                </a:lnTo>
                <a:lnTo>
                  <a:pt x="48" y="216"/>
                </a:lnTo>
                <a:lnTo>
                  <a:pt x="12" y="234"/>
                </a:lnTo>
                <a:lnTo>
                  <a:pt x="0" y="240"/>
                </a:lnTo>
                <a:lnTo>
                  <a:pt x="0" y="1192"/>
                </a:lnTo>
                <a:lnTo>
                  <a:pt x="8192" y="1192"/>
                </a:lnTo>
                <a:lnTo>
                  <a:pt x="8192" y="1192"/>
                </a:lnTo>
                <a:lnTo>
                  <a:pt x="8196" y="1186"/>
                </a:lnTo>
                <a:lnTo>
                  <a:pt x="8196" y="1186"/>
                </a:lnTo>
                <a:lnTo>
                  <a:pt x="8196" y="510"/>
                </a:lnTo>
                <a:lnTo>
                  <a:pt x="8196" y="510"/>
                </a:lnTo>
                <a:lnTo>
                  <a:pt x="8192" y="512"/>
                </a:lnTo>
                <a:lnTo>
                  <a:pt x="8192" y="512"/>
                </a:lnTo>
                <a:close/>
              </a:path>
            </a:pathLst>
          </a:custGeom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032" y="2463560"/>
            <a:ext cx="7772400" cy="1524000"/>
          </a:xfrm>
        </p:spPr>
        <p:txBody>
          <a:bodyPr anchor="t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7365" y="1437448"/>
            <a:ext cx="6417734" cy="939801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AEBBE-F8B2-42CF-9895-E86A608384EB}" type="datetime1">
              <a:rPr lang="en-US" smtClean="0"/>
              <a:pPr/>
              <a:t>1/10/18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AA6B6-10E5-4810-BC9F-DA72D8452E73}" type="datetime1">
              <a:rPr lang="en-US" smtClean="0"/>
              <a:pPr/>
              <a:t>1/10/18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76655" y="2679192"/>
            <a:ext cx="3822192" cy="34472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679192"/>
            <a:ext cx="3822192" cy="34472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678114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7332" y="3429000"/>
            <a:ext cx="3820055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2678113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 i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3429000"/>
            <a:ext cx="3822192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8D072-EF12-4AA2-BD71-ABC68B06D0E2}" type="datetime1">
              <a:rPr lang="en-US" smtClean="0"/>
              <a:pPr/>
              <a:t>1/10/18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DBF60-6CC3-4B74-A60D-3486985E4346}" type="datetime1">
              <a:rPr lang="en-US" smtClean="0"/>
              <a:pPr/>
              <a:t>1/10/18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29874"/>
            <a:chOff x="-3905251" y="4294188"/>
            <a:chExt cx="13027839" cy="1892300"/>
          </a:xfrm>
        </p:grpSpPr>
        <p:sp>
          <p:nvSpPr>
            <p:cNvPr id="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14818-984F-4759-BF72-A33BDC1963BD}" type="datetime1">
              <a:rPr lang="en-US" smtClean="0"/>
              <a:pPr/>
              <a:t>1/10/18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7E191-5F94-4FC1-B823-BD7CABF7FA06}" type="datetime1">
              <a:rPr lang="en-US" smtClean="0"/>
              <a:pPr/>
              <a:t>1/10/18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3581400"/>
            <a:ext cx="3352800" cy="19050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grpSp>
        <p:nvGrpSpPr>
          <p:cNvPr id="2" name="Group 23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25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9" name="Freeform 28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2" name="Title 21"/>
          <p:cNvSpPr>
            <a:spLocks noGrp="1"/>
          </p:cNvSpPr>
          <p:nvPr>
            <p:ph type="title"/>
          </p:nvPr>
        </p:nvSpPr>
        <p:spPr>
          <a:xfrm>
            <a:off x="914400" y="2286000"/>
            <a:ext cx="3352800" cy="1252728"/>
          </a:xfrm>
        </p:spPr>
        <p:txBody>
          <a:bodyPr anchor="b">
            <a:noAutofit/>
          </a:bodyPr>
          <a:lstStyle>
            <a:lvl1pPr algn="l">
              <a:defRPr sz="320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51962" y="1828800"/>
            <a:ext cx="3904076" cy="3810000"/>
          </a:xfrm>
        </p:spPr>
        <p:txBody>
          <a:bodyPr anchor="ctr"/>
          <a:lstStyle>
            <a:lvl1pPr>
              <a:buClr>
                <a:schemeClr val="bg1"/>
              </a:buClr>
              <a:defRPr sz="2200">
                <a:solidFill>
                  <a:schemeClr val="tx2"/>
                </a:solidFill>
              </a:defRPr>
            </a:lvl1pPr>
            <a:lvl2pPr>
              <a:buClr>
                <a:schemeClr val="bg1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800">
                <a:solidFill>
                  <a:schemeClr val="tx2"/>
                </a:solidFill>
              </a:defRPr>
            </a:lvl3pPr>
            <a:lvl4pPr>
              <a:buClr>
                <a:schemeClr val="bg1"/>
              </a:buClr>
              <a:defRPr sz="1600">
                <a:solidFill>
                  <a:schemeClr val="tx2"/>
                </a:solidFill>
              </a:defRPr>
            </a:lvl4pPr>
            <a:lvl5pPr>
              <a:buClr>
                <a:schemeClr val="bg1"/>
              </a:buClr>
              <a:defRPr sz="1600">
                <a:solidFill>
                  <a:schemeClr val="tx2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0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4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155" y="338667"/>
            <a:ext cx="3812645" cy="2429934"/>
          </a:xfrm>
        </p:spPr>
        <p:txBody>
          <a:bodyPr anchor="b">
            <a:normAutofit/>
          </a:bodyPr>
          <a:lstStyle>
            <a:lvl1pPr algn="l"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68333" y="2785533"/>
            <a:ext cx="3818467" cy="2421467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56D55-EFBE-4F9B-8A5F-09D42CA22A9B}" type="datetime1">
              <a:rPr lang="en-US" smtClean="0"/>
              <a:pPr/>
              <a:t>1/10/18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371600"/>
            <a:ext cx="3566160" cy="2926080"/>
          </a:xfrm>
          <a:prstGeom prst="roundRect">
            <a:avLst>
              <a:gd name="adj" fmla="val 3924"/>
            </a:avLst>
          </a:prstGeom>
          <a:solidFill>
            <a:schemeClr val="accent1"/>
          </a:solidFill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 fov="600000">
              <a:rot lat="240000" lon="19799999" rev="0"/>
            </a:camera>
            <a:lightRig rig="threePt" dir="t">
              <a:rot lat="0" lon="0" rev="2700000"/>
            </a:lightRig>
          </a:scene3d>
          <a:sp3d>
            <a:bevelT w="44450" h="31750"/>
          </a:sp3d>
        </p:spPr>
        <p:txBody>
          <a:bodyPr/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2468880"/>
          </a:xfrm>
          <a:prstGeom prst="roundRect">
            <a:avLst>
              <a:gd name="adj" fmla="val 336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15"/>
          <p:cNvGrpSpPr>
            <a:grpSpLocks noChangeAspect="1"/>
          </p:cNvGrpSpPr>
          <p:nvPr/>
        </p:nvGrpSpPr>
        <p:grpSpPr bwMode="hidden">
          <a:xfrm>
            <a:off x="211665" y="1679429"/>
            <a:ext cx="8723376" cy="1329874"/>
            <a:chOff x="-3905251" y="4294188"/>
            <a:chExt cx="13027839" cy="1892300"/>
          </a:xfrm>
        </p:grpSpPr>
        <p:sp>
          <p:nvSpPr>
            <p:cNvPr id="1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38328"/>
            <a:ext cx="8229600" cy="1252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63672" y="6250164"/>
            <a:ext cx="37866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2"/>
                </a:solidFill>
              </a:defRPr>
            </a:lvl1pPr>
          </a:lstStyle>
          <a:p>
            <a:fld id="{9D1D110F-3F4E-48D9-B8AA-5D0E825AFDBA}" type="datetime1">
              <a:rPr lang="en-US" smtClean="0"/>
              <a:pPr/>
              <a:t>1/10/18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3638" y="6250164"/>
            <a:ext cx="37866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91088" y="6250163"/>
            <a:ext cx="11618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2"/>
                </a:solidFill>
              </a:defRPr>
            </a:lvl1pPr>
          </a:lstStyle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2067" y="2675467"/>
            <a:ext cx="7408333" cy="34506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rgbClr val="FFFFFF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76263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55663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46304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242316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74320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Relationship Id="rId3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4" Type="http://schemas.openxmlformats.org/officeDocument/2006/relationships/image" Target="../media/image6.emf"/><Relationship Id="rId5" Type="http://schemas.openxmlformats.org/officeDocument/2006/relationships/package" Target="../embeddings/Microsoft_Word_Document1.docx"/><Relationship Id="rId6" Type="http://schemas.openxmlformats.org/officeDocument/2006/relationships/image" Target="../media/image7.emf"/><Relationship Id="rId7" Type="http://schemas.openxmlformats.org/officeDocument/2006/relationships/package" Target="../embeddings/Microsoft_Word_Document2.docx"/><Relationship Id="rId8" Type="http://schemas.openxmlformats.org/officeDocument/2006/relationships/image" Target="../media/image8.emf"/><Relationship Id="rId9" Type="http://schemas.openxmlformats.org/officeDocument/2006/relationships/package" Target="../embeddings/Microsoft_Word_Document3.docx"/><Relationship Id="rId10" Type="http://schemas.openxmlformats.org/officeDocument/2006/relationships/image" Target="../media/image9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4" Type="http://schemas.openxmlformats.org/officeDocument/2006/relationships/image" Target="../media/image11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4" Type="http://schemas.openxmlformats.org/officeDocument/2006/relationships/image" Target="../media/image12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4" Type="http://schemas.openxmlformats.org/officeDocument/2006/relationships/image" Target="../media/image13.emf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G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09744" y="2791299"/>
            <a:ext cx="8857883" cy="1072859"/>
          </a:xfrm>
        </p:spPr>
        <p:txBody>
          <a:bodyPr>
            <a:normAutofit/>
          </a:bodyPr>
          <a:lstStyle/>
          <a:p>
            <a:r>
              <a:rPr lang="en-US" sz="3800" b="1" dirty="0" smtClean="0">
                <a:solidFill>
                  <a:schemeClr val="bg2">
                    <a:lumMod val="75000"/>
                  </a:schemeClr>
                </a:solidFill>
              </a:rPr>
              <a:t>Statistical Genomics</a:t>
            </a:r>
            <a:endParaRPr lang="en-US" sz="3800" b="1" dirty="0">
              <a:solidFill>
                <a:schemeClr val="accent2"/>
              </a:solidFill>
            </a:endParaRPr>
          </a:p>
        </p:txBody>
      </p:sp>
      <p:pic>
        <p:nvPicPr>
          <p:cNvPr id="4" name="Picture 7" descr="Washington_State_Cougar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9886" y="5316238"/>
            <a:ext cx="1433513" cy="1433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Subtitle 2"/>
          <p:cNvSpPr txBox="1">
            <a:spLocks/>
          </p:cNvSpPr>
          <p:nvPr/>
        </p:nvSpPr>
        <p:spPr>
          <a:xfrm>
            <a:off x="1512699" y="4249255"/>
            <a:ext cx="6400800" cy="10669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74320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76263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55663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4630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78308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42316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74320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800" dirty="0" smtClean="0"/>
              <a:t>Zhiwu Zhang</a:t>
            </a:r>
          </a:p>
          <a:p>
            <a:pPr marL="0" indent="0" algn="ctr">
              <a:buNone/>
            </a:pPr>
            <a:r>
              <a:rPr lang="en-US" sz="2800" dirty="0" smtClean="0"/>
              <a:t>Washington State University</a:t>
            </a:r>
            <a:endParaRPr lang="en-US" sz="2800" dirty="0"/>
          </a:p>
        </p:txBody>
      </p:sp>
      <p:sp>
        <p:nvSpPr>
          <p:cNvPr id="8" name="Title 2"/>
          <p:cNvSpPr txBox="1">
            <a:spLocks/>
          </p:cNvSpPr>
          <p:nvPr/>
        </p:nvSpPr>
        <p:spPr bwMode="auto">
          <a:xfrm>
            <a:off x="894721" y="3597458"/>
            <a:ext cx="7487279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5720" rIns="0" bIns="0" numCol="1" anchor="b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5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2"/>
                </a:solidFill>
                <a:latin typeface="Calibri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2"/>
                </a:solidFill>
                <a:latin typeface="Calibri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2"/>
                </a:solidFill>
                <a:latin typeface="Calibri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2"/>
                </a:solidFill>
                <a:latin typeface="Calibri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2"/>
                </a:solidFill>
                <a:latin typeface="Calibri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2"/>
                </a:solidFill>
                <a:latin typeface="Calibri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2"/>
                </a:solidFill>
                <a:latin typeface="Calibri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2"/>
                </a:solidFill>
                <a:latin typeface="Calibri" pitchFamily="34" charset="0"/>
              </a:defRPr>
            </a:lvl9pPr>
          </a:lstStyle>
          <a:p>
            <a:pPr algn="ctr"/>
            <a:r>
              <a:rPr lang="en-US" sz="2800" b="1" dirty="0" smtClean="0">
                <a:solidFill>
                  <a:schemeClr val="bg2">
                    <a:lumMod val="50000"/>
                  </a:schemeClr>
                </a:solidFill>
              </a:rPr>
              <a:t>Lecture 4: Statistical inference</a:t>
            </a:r>
            <a:endParaRPr lang="en-US" sz="2800" b="1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7581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770467" y="2294467"/>
            <a:ext cx="7408333" cy="448733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Theoretical solution: </a:t>
            </a:r>
          </a:p>
          <a:p>
            <a:endParaRPr lang="en-US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Q1: distribution with variance of 25</a:t>
            </a:r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38038756"/>
              </p:ext>
            </p:extLst>
          </p:nvPr>
        </p:nvGraphicFramePr>
        <p:xfrm>
          <a:off x="4514850" y="3346450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98" name="Equation" r:id="rId3" imgW="114300" imgH="165100" progId="Equation.3">
                  <p:embed/>
                </p:oleObj>
              </mc:Choice>
              <mc:Fallback>
                <p:oleObj name="Equation" r:id="rId3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14850" y="3346450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73019059"/>
              </p:ext>
            </p:extLst>
          </p:nvPr>
        </p:nvGraphicFramePr>
        <p:xfrm>
          <a:off x="1092200" y="2884488"/>
          <a:ext cx="7086600" cy="639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99" name="Document" r:id="rId5" imgW="5486400" imgH="495300" progId="Word.Document.12">
                  <p:embed/>
                </p:oleObj>
              </mc:Choice>
              <mc:Fallback>
                <p:oleObj name="Document" r:id="rId5" imgW="5486400" imgH="4953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92200" y="2884488"/>
                        <a:ext cx="7086600" cy="6397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62837717"/>
              </p:ext>
            </p:extLst>
          </p:nvPr>
        </p:nvGraphicFramePr>
        <p:xfrm>
          <a:off x="1092200" y="3649663"/>
          <a:ext cx="7086600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00" name="Document" r:id="rId7" imgW="5486400" imgH="292100" progId="Word.Document.12">
                  <p:embed/>
                </p:oleObj>
              </mc:Choice>
              <mc:Fallback>
                <p:oleObj name="Document" r:id="rId7" imgW="5486400" imgH="2921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092200" y="3649663"/>
                        <a:ext cx="7086600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39441337"/>
              </p:ext>
            </p:extLst>
          </p:nvPr>
        </p:nvGraphicFramePr>
        <p:xfrm>
          <a:off x="1085850" y="4240213"/>
          <a:ext cx="7086600" cy="415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01" name="Document" r:id="rId9" imgW="5486400" imgH="317500" progId="Word.Document.12">
                  <p:embed/>
                </p:oleObj>
              </mc:Choice>
              <mc:Fallback>
                <p:oleObj name="Document" r:id="rId9" imgW="5486400" imgH="3175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085850" y="4240213"/>
                        <a:ext cx="7086600" cy="415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8"/>
          <p:cNvSpPr/>
          <p:nvPr/>
        </p:nvSpPr>
        <p:spPr>
          <a:xfrm>
            <a:off x="1085850" y="5097673"/>
            <a:ext cx="303106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v=(10-1)*27.82/25=10.026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90600" y="5611968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dirty="0"/>
              <a:t>&gt; 1-pchisq(10.026,9)</a:t>
            </a:r>
          </a:p>
          <a:p>
            <a:r>
              <a:rPr lang="pt-BR" dirty="0"/>
              <a:t>[1] 0.3483845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4514850" y="5888967"/>
            <a:ext cx="303106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vs. 0.3516 from empirical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9975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Q2: distribution with mean of 100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Empirical solution</a:t>
            </a:r>
          </a:p>
          <a:p>
            <a:pPr lvl="1"/>
            <a:r>
              <a:rPr lang="en-US" dirty="0" smtClean="0"/>
              <a:t>Sample ten observations from N(100, 25)</a:t>
            </a:r>
          </a:p>
          <a:p>
            <a:pPr lvl="1"/>
            <a:r>
              <a:rPr lang="en-US" dirty="0" smtClean="0"/>
              <a:t>Calculate mean</a:t>
            </a:r>
          </a:p>
          <a:p>
            <a:pPr lvl="1"/>
            <a:r>
              <a:rPr lang="en-US" dirty="0" smtClean="0"/>
              <a:t>Repeat the process 10,000 times</a:t>
            </a:r>
          </a:p>
          <a:p>
            <a:pPr lvl="1"/>
            <a:r>
              <a:rPr lang="en-US" dirty="0" smtClean="0"/>
              <a:t>Null distribution of of the 10,000 means</a:t>
            </a:r>
          </a:p>
          <a:p>
            <a:pPr lvl="1"/>
            <a:r>
              <a:rPr lang="en-US" dirty="0" smtClean="0"/>
              <a:t>Determine the percentile of testing mean (103.6) on the null distribution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171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3700" y="1435100"/>
            <a:ext cx="6210300" cy="54229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77800" y="338328"/>
            <a:ext cx="8509000" cy="1252728"/>
          </a:xfrm>
        </p:spPr>
        <p:txBody>
          <a:bodyPr>
            <a:normAutofit/>
          </a:bodyPr>
          <a:lstStyle/>
          <a:p>
            <a:r>
              <a:rPr lang="en-US" dirty="0"/>
              <a:t>Q2: distribution with mean of 100</a:t>
            </a:r>
          </a:p>
        </p:txBody>
      </p:sp>
      <p:sp>
        <p:nvSpPr>
          <p:cNvPr id="5" name="Rectangle 4"/>
          <p:cNvSpPr/>
          <p:nvPr/>
        </p:nvSpPr>
        <p:spPr>
          <a:xfrm>
            <a:off x="177800" y="2267954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smtClean="0"/>
              <a:t>x=</a:t>
            </a:r>
            <a:r>
              <a:rPr lang="en-US" dirty="0">
                <a:solidFill>
                  <a:srgbClr val="FF0000"/>
                </a:solidFill>
              </a:rPr>
              <a:t>replicate</a:t>
            </a:r>
            <a:r>
              <a:rPr lang="en-US" dirty="0"/>
              <a:t>(10000, </a:t>
            </a:r>
            <a:endParaRPr lang="en-US" dirty="0" smtClean="0"/>
          </a:p>
          <a:p>
            <a:r>
              <a:rPr lang="en-US" dirty="0" smtClean="0"/>
              <a:t>{s=</a:t>
            </a:r>
            <a:r>
              <a:rPr lang="en-US" dirty="0" err="1" smtClean="0"/>
              <a:t>rnorm</a:t>
            </a:r>
            <a:r>
              <a:rPr lang="en-US" dirty="0" smtClean="0"/>
              <a:t>(10,100,5)</a:t>
            </a:r>
            <a:endParaRPr lang="en-US" dirty="0"/>
          </a:p>
          <a:p>
            <a:r>
              <a:rPr lang="en-US" dirty="0" smtClean="0"/>
              <a:t>m=mean(s)</a:t>
            </a:r>
            <a:endParaRPr lang="en-US" dirty="0"/>
          </a:p>
          <a:p>
            <a:r>
              <a:rPr lang="en-US" dirty="0" smtClean="0"/>
              <a:t>})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8240700" y="2088796"/>
            <a:ext cx="0" cy="432435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6661808" y="4699032"/>
            <a:ext cx="12954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rgbClr val="FF0000"/>
                </a:solidFill>
              </a:rPr>
              <a:t>Observed </a:t>
            </a:r>
          </a:p>
          <a:p>
            <a:pPr algn="ctr"/>
            <a:r>
              <a:rPr lang="en-US" sz="2000" dirty="0" smtClean="0">
                <a:solidFill>
                  <a:srgbClr val="FF0000"/>
                </a:solidFill>
              </a:rPr>
              <a:t>103.6</a:t>
            </a:r>
          </a:p>
          <a:p>
            <a:pPr algn="ctr"/>
            <a:r>
              <a:rPr lang="en-US" sz="2000" dirty="0" smtClean="0">
                <a:solidFill>
                  <a:srgbClr val="FF0000"/>
                </a:solidFill>
              </a:rPr>
              <a:t>1%&lt;P&lt;5%</a:t>
            </a:r>
            <a:endParaRPr lang="en-US" sz="2000" dirty="0">
              <a:solidFill>
                <a:srgbClr val="FF000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 rot="16200000">
            <a:off x="6684942" y="2333885"/>
            <a:ext cx="18415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rgbClr val="FF0000"/>
                </a:solidFill>
              </a:rPr>
              <a:t>95% percentile </a:t>
            </a:r>
          </a:p>
          <a:p>
            <a:pPr algn="ctr"/>
            <a:r>
              <a:rPr lang="en-US" sz="2000" dirty="0" smtClean="0">
                <a:solidFill>
                  <a:srgbClr val="FF0000"/>
                </a:solidFill>
              </a:rPr>
              <a:t>102.6</a:t>
            </a:r>
            <a:endParaRPr lang="en-US" sz="2000" dirty="0">
              <a:solidFill>
                <a:srgbClr val="FF0000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54000" y="5961273"/>
            <a:ext cx="303106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&gt; </a:t>
            </a:r>
            <a:r>
              <a:rPr lang="en-US" dirty="0" smtClean="0"/>
              <a:t>length(x[x&gt;103.6</a:t>
            </a:r>
            <a:r>
              <a:rPr lang="en-US" dirty="0"/>
              <a:t>])/10000</a:t>
            </a:r>
          </a:p>
          <a:p>
            <a:r>
              <a:rPr lang="en-US" dirty="0"/>
              <a:t>[1] </a:t>
            </a:r>
            <a:r>
              <a:rPr lang="hr-HR" dirty="0"/>
              <a:t>0.0132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33470" y="3650548"/>
            <a:ext cx="4572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smtClean="0"/>
              <a:t>par(</a:t>
            </a:r>
            <a:r>
              <a:rPr lang="en-US" dirty="0" err="1" smtClean="0"/>
              <a:t>mfrow</a:t>
            </a:r>
            <a:r>
              <a:rPr lang="en-US" dirty="0" smtClean="0"/>
              <a:t>=c(2,2</a:t>
            </a:r>
            <a:r>
              <a:rPr lang="en-US" dirty="0"/>
              <a:t>),mar = c(3,4,1,1))</a:t>
            </a:r>
          </a:p>
          <a:p>
            <a:r>
              <a:rPr lang="en-US" dirty="0" smtClean="0"/>
              <a:t>d</a:t>
            </a:r>
            <a:r>
              <a:rPr lang="en-US" dirty="0"/>
              <a:t>=density(x)</a:t>
            </a:r>
          </a:p>
          <a:p>
            <a:r>
              <a:rPr lang="en-US" dirty="0"/>
              <a:t>plot(x)</a:t>
            </a:r>
          </a:p>
          <a:p>
            <a:r>
              <a:rPr lang="en-US" dirty="0"/>
              <a:t>plot(d)</a:t>
            </a:r>
          </a:p>
          <a:p>
            <a:r>
              <a:rPr lang="en-US" dirty="0" err="1"/>
              <a:t>hist</a:t>
            </a:r>
            <a:r>
              <a:rPr lang="en-US" dirty="0"/>
              <a:t>(x)</a:t>
            </a:r>
          </a:p>
          <a:p>
            <a:r>
              <a:rPr lang="en-US" dirty="0"/>
              <a:t>plot(</a:t>
            </a:r>
            <a:r>
              <a:rPr lang="en-US" dirty="0" err="1"/>
              <a:t>ecdf</a:t>
            </a:r>
            <a:r>
              <a:rPr lang="en-US" dirty="0"/>
              <a:t>(x))</a:t>
            </a:r>
          </a:p>
          <a:p>
            <a:r>
              <a:rPr lang="en-US" dirty="0" err="1"/>
              <a:t>quantile</a:t>
            </a:r>
            <a:r>
              <a:rPr lang="en-US" dirty="0"/>
              <a:t>(x</a:t>
            </a:r>
            <a:r>
              <a:rPr lang="en-US" dirty="0" smtClean="0"/>
              <a:t>,.95)</a:t>
            </a:r>
          </a:p>
          <a:p>
            <a:r>
              <a:rPr lang="en-US" dirty="0" err="1"/>
              <a:t>quantile</a:t>
            </a:r>
            <a:r>
              <a:rPr lang="en-US" dirty="0"/>
              <a:t>(x,.</a:t>
            </a:r>
            <a:r>
              <a:rPr lang="en-US" dirty="0" smtClean="0"/>
              <a:t>99)</a:t>
            </a:r>
            <a:endParaRPr lang="en-US" dirty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8378110" y="2088796"/>
            <a:ext cx="0" cy="432435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 rot="16200000">
            <a:off x="7766050" y="2336826"/>
            <a:ext cx="18415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rgbClr val="FF0000"/>
                </a:solidFill>
              </a:rPr>
              <a:t>99% percentile </a:t>
            </a:r>
          </a:p>
          <a:p>
            <a:pPr algn="ctr"/>
            <a:r>
              <a:rPr lang="en-US" sz="2000" dirty="0" smtClean="0">
                <a:solidFill>
                  <a:srgbClr val="FF0000"/>
                </a:solidFill>
              </a:rPr>
              <a:t>102.6</a:t>
            </a:r>
            <a:endParaRPr lang="en-US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5554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2" grpId="0"/>
      <p:bldP spid="10" grpId="0"/>
      <p:bldP spid="1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3597545"/>
              </p:ext>
            </p:extLst>
          </p:nvPr>
        </p:nvGraphicFramePr>
        <p:xfrm>
          <a:off x="1736725" y="1001713"/>
          <a:ext cx="5492750" cy="5741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7" name="Equation" r:id="rId3" imgW="2806700" imgH="2933700" progId="Equation.3">
                  <p:embed/>
                </p:oleObj>
              </mc:Choice>
              <mc:Fallback>
                <p:oleObj name="Equation" r:id="rId3" imgW="2806700" imgH="29337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36725" y="1001713"/>
                        <a:ext cx="5492750" cy="5741987"/>
                      </a:xfrm>
                      <a:prstGeom prst="rect">
                        <a:avLst/>
                      </a:prstGeom>
                      <a:solidFill>
                        <a:srgbClr val="00FFFF"/>
                      </a:solidFill>
                      <a:ln w="9525">
                        <a:solidFill>
                          <a:srgbClr val="FF0000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rgbClr val="000000">
                                  <a:alpha val="74998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41300" y="338328"/>
            <a:ext cx="8636000" cy="663385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chemeClr val="accent2"/>
                </a:solidFill>
              </a:rPr>
              <a:t>t test</a:t>
            </a:r>
            <a:endParaRPr lang="en-US" sz="28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0486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 test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75251345"/>
              </p:ext>
            </p:extLst>
          </p:nvPr>
        </p:nvGraphicFramePr>
        <p:xfrm>
          <a:off x="3606800" y="2283355"/>
          <a:ext cx="1516063" cy="1416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55" name="Equation" r:id="rId3" imgW="774700" imgH="723900" progId="Equation.3">
                  <p:embed/>
                </p:oleObj>
              </mc:Choice>
              <mc:Fallback>
                <p:oleObj name="Equation" r:id="rId3" imgW="774700" imgH="723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06800" y="2283355"/>
                        <a:ext cx="1516063" cy="1416050"/>
                      </a:xfrm>
                      <a:prstGeom prst="rect">
                        <a:avLst/>
                      </a:prstGeom>
                      <a:solidFill>
                        <a:srgbClr val="00FFFF"/>
                      </a:solidFill>
                      <a:ln w="9525">
                        <a:solidFill>
                          <a:srgbClr val="FF0000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rgbClr val="000000">
                                  <a:alpha val="74998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/>
          <p:cNvSpPr/>
          <p:nvPr/>
        </p:nvSpPr>
        <p:spPr>
          <a:xfrm>
            <a:off x="2703930" y="3832640"/>
            <a:ext cx="289707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s-IS" dirty="0" smtClean="0"/>
              <a:t>T</a:t>
            </a:r>
            <a:r>
              <a:rPr lang="is-IS" dirty="0"/>
              <a:t>=(</a:t>
            </a:r>
            <a:r>
              <a:rPr lang="is-IS" dirty="0" smtClean="0"/>
              <a:t>103.6-100)/(5/sqrt(10))</a:t>
            </a:r>
            <a:endParaRPr lang="is-IS" dirty="0"/>
          </a:p>
          <a:p>
            <a:r>
              <a:rPr lang="is-IS" dirty="0" smtClean="0"/>
              <a:t>P=1-pt(T,9)</a:t>
            </a:r>
          </a:p>
          <a:p>
            <a:r>
              <a:rPr lang="en-US" dirty="0"/>
              <a:t>c</a:t>
            </a:r>
            <a:r>
              <a:rPr lang="is-IS" dirty="0" smtClean="0"/>
              <a:t>(T,P)</a:t>
            </a:r>
            <a:endParaRPr lang="is-IS" dirty="0"/>
          </a:p>
        </p:txBody>
      </p:sp>
      <p:sp>
        <p:nvSpPr>
          <p:cNvPr id="7" name="Rectangle 6"/>
          <p:cNvSpPr/>
          <p:nvPr/>
        </p:nvSpPr>
        <p:spPr>
          <a:xfrm>
            <a:off x="2703930" y="4884121"/>
            <a:ext cx="33875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s-IS" dirty="0"/>
              <a:t>2.27683992 0.02440704</a:t>
            </a:r>
            <a:endParaRPr lang="is-IS" dirty="0" smtClean="0"/>
          </a:p>
        </p:txBody>
      </p:sp>
      <p:sp>
        <p:nvSpPr>
          <p:cNvPr id="9" name="Rectangle 8"/>
          <p:cNvSpPr/>
          <p:nvPr/>
        </p:nvSpPr>
        <p:spPr>
          <a:xfrm>
            <a:off x="1573967" y="5474256"/>
            <a:ext cx="536449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s-IS" smtClean="0"/>
              <a:t>Under 5% of threshold, reject the hypothesis that the sample was from a distribution with mean of 100</a:t>
            </a:r>
            <a:endParaRPr lang="is-IS" dirty="0" smtClean="0"/>
          </a:p>
        </p:txBody>
      </p:sp>
    </p:spTree>
    <p:extLst>
      <p:ext uri="{BB962C8B-B14F-4D97-AF65-F5344CB8AC3E}">
        <p14:creationId xmlns:p14="http://schemas.microsoft.com/office/powerpoint/2010/main" val="259999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338328"/>
            <a:ext cx="8229600" cy="976122"/>
          </a:xfrm>
        </p:spPr>
        <p:txBody>
          <a:bodyPr>
            <a:normAutofit/>
          </a:bodyPr>
          <a:lstStyle/>
          <a:p>
            <a:r>
              <a:rPr lang="en-US" dirty="0" smtClean="0"/>
              <a:t>F test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42301115"/>
              </p:ext>
            </p:extLst>
          </p:nvPr>
        </p:nvGraphicFramePr>
        <p:xfrm>
          <a:off x="1763713" y="1314450"/>
          <a:ext cx="5995987" cy="5543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7" name="Equation" r:id="rId3" imgW="3035300" imgH="2806700" progId="Equation.3">
                  <p:embed/>
                </p:oleObj>
              </mc:Choice>
              <mc:Fallback>
                <p:oleObj name="Equation" r:id="rId3" imgW="3035300" imgH="28067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63713" y="1314450"/>
                        <a:ext cx="5995987" cy="5543550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rgbClr val="000000">
                                  <a:alpha val="74998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454844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08243" y="2675467"/>
            <a:ext cx="8507480" cy="3450696"/>
          </a:xfrm>
        </p:spPr>
        <p:txBody>
          <a:bodyPr/>
          <a:lstStyle/>
          <a:p>
            <a:r>
              <a:rPr lang="en-US" dirty="0" smtClean="0"/>
              <a:t>Null hypothesis (H0): Initial assumption</a:t>
            </a:r>
          </a:p>
          <a:p>
            <a:r>
              <a:rPr lang="en-US" dirty="0" smtClean="0"/>
              <a:t>Alternative </a:t>
            </a:r>
            <a:r>
              <a:rPr lang="en-US" dirty="0"/>
              <a:t>hypothesis </a:t>
            </a:r>
            <a:r>
              <a:rPr lang="en-US" dirty="0" smtClean="0"/>
              <a:t>(Ha): Opposite to the assumption</a:t>
            </a:r>
          </a:p>
          <a:p>
            <a:r>
              <a:rPr lang="en-US" dirty="0" smtClean="0"/>
              <a:t>Find the probability of H0</a:t>
            </a:r>
          </a:p>
          <a:p>
            <a:r>
              <a:rPr lang="en-US" dirty="0" smtClean="0"/>
              <a:t>If the probability is too low (e.g. 5%), reject Ho and accept Ha</a:t>
            </a:r>
          </a:p>
          <a:p>
            <a:r>
              <a:rPr lang="en-US" dirty="0" smtClean="0"/>
              <a:t>Otherwise, accept Ho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Hypothesis test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1375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08243" y="2675467"/>
            <a:ext cx="8507480" cy="3450696"/>
          </a:xfrm>
        </p:spPr>
        <p:txBody>
          <a:bodyPr/>
          <a:lstStyle/>
          <a:p>
            <a:r>
              <a:rPr lang="en-US" dirty="0" smtClean="0"/>
              <a:t>Type I error: Reject true H0, </a:t>
            </a:r>
            <a:r>
              <a:rPr lang="en-US" dirty="0"/>
              <a:t>False positive, </a:t>
            </a:r>
            <a:r>
              <a:rPr lang="en-US" dirty="0" smtClean="0"/>
              <a:t>the probability is the threshold used, e.g. α=5%</a:t>
            </a:r>
          </a:p>
          <a:p>
            <a:r>
              <a:rPr lang="en-US" dirty="0" smtClean="0"/>
              <a:t>Type II error: Accept false H0, false negative, </a:t>
            </a:r>
            <a:r>
              <a:rPr lang="en-US" dirty="0"/>
              <a:t>β</a:t>
            </a:r>
          </a:p>
          <a:p>
            <a:r>
              <a:rPr lang="en-US" dirty="0" smtClean="0"/>
              <a:t>Power: Probability to reject false H0, (1-β)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types of errors and power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1438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39433121"/>
              </p:ext>
            </p:extLst>
          </p:nvPr>
        </p:nvGraphicFramePr>
        <p:xfrm>
          <a:off x="221935" y="2601416"/>
          <a:ext cx="8655436" cy="39114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14877"/>
                <a:gridCol w="2769739"/>
                <a:gridCol w="2670820"/>
              </a:tblGrid>
              <a:tr h="944012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Test</a:t>
                      </a:r>
                      <a:endParaRPr lang="en-US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H0 is True</a:t>
                      </a:r>
                      <a:endParaRPr lang="en-US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Ho is False</a:t>
                      </a:r>
                      <a:endParaRPr lang="en-US" sz="2800" dirty="0"/>
                    </a:p>
                  </a:txBody>
                  <a:tcPr anchor="ctr"/>
                </a:tc>
              </a:tr>
              <a:tr h="1011731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Positive </a:t>
                      </a:r>
                    </a:p>
                    <a:p>
                      <a:pPr algn="ctr"/>
                      <a:r>
                        <a:rPr lang="en-US" sz="2800" dirty="0" smtClean="0"/>
                        <a:t>(reject</a:t>
                      </a:r>
                      <a:r>
                        <a:rPr lang="en-US" sz="2800" baseline="0" dirty="0" smtClean="0"/>
                        <a:t> H0)</a:t>
                      </a:r>
                      <a:endParaRPr lang="en-US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False positive</a:t>
                      </a:r>
                    </a:p>
                    <a:p>
                      <a:pPr algn="ctr"/>
                      <a:r>
                        <a:rPr lang="en-US" sz="2800" dirty="0" smtClean="0"/>
                        <a:t>Type</a:t>
                      </a:r>
                      <a:r>
                        <a:rPr lang="en-US" sz="2800" baseline="0" dirty="0" smtClean="0"/>
                        <a:t> I: α</a:t>
                      </a:r>
                      <a:endParaRPr lang="en-US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smtClean="0"/>
                        <a:t>Power=1-β</a:t>
                      </a:r>
                    </a:p>
                  </a:txBody>
                  <a:tcPr anchor="ctr"/>
                </a:tc>
              </a:tr>
              <a:tr h="1011731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Negative </a:t>
                      </a:r>
                    </a:p>
                    <a:p>
                      <a:pPr algn="ctr"/>
                      <a:r>
                        <a:rPr lang="en-US" sz="2800" dirty="0" smtClean="0"/>
                        <a:t>(Accept H0)</a:t>
                      </a:r>
                      <a:endParaRPr lang="en-US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smtClean="0"/>
                        <a:t>Specificity=1-</a:t>
                      </a:r>
                      <a:r>
                        <a:rPr lang="en-US" sz="2800" baseline="0" dirty="0" smtClean="0"/>
                        <a:t>α</a:t>
                      </a:r>
                      <a:endParaRPr lang="en-US" sz="28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False negative</a:t>
                      </a:r>
                    </a:p>
                    <a:p>
                      <a:pPr algn="ctr"/>
                      <a:r>
                        <a:rPr lang="en-US" sz="2800" dirty="0" smtClean="0"/>
                        <a:t>Type II: β</a:t>
                      </a:r>
                      <a:endParaRPr lang="en-US" sz="2800" dirty="0"/>
                    </a:p>
                  </a:txBody>
                  <a:tcPr anchor="ctr"/>
                </a:tc>
              </a:tr>
              <a:tr h="944012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Sum</a:t>
                      </a:r>
                      <a:endParaRPr lang="en-US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100%</a:t>
                      </a:r>
                      <a:endParaRPr lang="en-US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100%</a:t>
                      </a:r>
                      <a:endParaRPr lang="en-US" sz="2800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7686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Highlight</a:t>
            </a:r>
          </a:p>
        </p:txBody>
      </p:sp>
      <p:sp>
        <p:nvSpPr>
          <p:cNvPr id="4" name="Content Placeholder 1"/>
          <p:cNvSpPr txBox="1">
            <a:spLocks/>
          </p:cNvSpPr>
          <p:nvPr/>
        </p:nvSpPr>
        <p:spPr>
          <a:xfrm>
            <a:off x="827193" y="2840196"/>
            <a:ext cx="7408333" cy="34506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76263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55663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4630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78308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42316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74320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X2 test on contingency table</a:t>
            </a:r>
          </a:p>
          <a:p>
            <a:r>
              <a:rPr lang="en-US" dirty="0" smtClean="0"/>
              <a:t>Empirical null distribution</a:t>
            </a:r>
          </a:p>
          <a:p>
            <a:r>
              <a:rPr lang="en-US" dirty="0" smtClean="0"/>
              <a:t>X2 test on variance</a:t>
            </a:r>
          </a:p>
          <a:p>
            <a:r>
              <a:rPr lang="en-US" dirty="0" smtClean="0"/>
              <a:t>t test</a:t>
            </a:r>
          </a:p>
          <a:p>
            <a:r>
              <a:rPr lang="en-US" dirty="0" smtClean="0"/>
              <a:t>Hypothesis test</a:t>
            </a:r>
          </a:p>
          <a:p>
            <a:r>
              <a:rPr lang="en-US" dirty="0" smtClean="0"/>
              <a:t>two types of error</a:t>
            </a:r>
          </a:p>
          <a:p>
            <a:r>
              <a:rPr lang="en-US" dirty="0" smtClean="0"/>
              <a:t>Power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9969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X2 test on contingency table</a:t>
            </a:r>
          </a:p>
          <a:p>
            <a:r>
              <a:rPr lang="en-US" dirty="0" smtClean="0"/>
              <a:t>Empirical null distribution</a:t>
            </a:r>
          </a:p>
          <a:p>
            <a:r>
              <a:rPr lang="en-US" dirty="0" smtClean="0"/>
              <a:t>X2 test on variance</a:t>
            </a:r>
          </a:p>
          <a:p>
            <a:r>
              <a:rPr lang="en-US" dirty="0" smtClean="0"/>
              <a:t>t test</a:t>
            </a:r>
          </a:p>
          <a:p>
            <a:r>
              <a:rPr lang="en-US" dirty="0" smtClean="0"/>
              <a:t>Hypothesis test</a:t>
            </a:r>
          </a:p>
          <a:p>
            <a:r>
              <a:rPr lang="en-US" dirty="0" smtClean="0"/>
              <a:t>two types of error</a:t>
            </a:r>
          </a:p>
          <a:p>
            <a:r>
              <a:rPr lang="en-US" dirty="0" smtClean="0"/>
              <a:t>Power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0188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90040368"/>
              </p:ext>
            </p:extLst>
          </p:nvPr>
        </p:nvGraphicFramePr>
        <p:xfrm>
          <a:off x="960438" y="2039938"/>
          <a:ext cx="7408864" cy="18970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2216"/>
                <a:gridCol w="1852216"/>
                <a:gridCol w="2040730"/>
                <a:gridCol w="1663702"/>
              </a:tblGrid>
              <a:tr h="474266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Transgenetic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Non </a:t>
                      </a:r>
                      <a:r>
                        <a:rPr lang="en-US" dirty="0" err="1" smtClean="0"/>
                        <a:t>transgenetic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SUM</a:t>
                      </a:r>
                      <a:endParaRPr lang="en-US" dirty="0"/>
                    </a:p>
                  </a:txBody>
                  <a:tcPr/>
                </a:tc>
              </a:tr>
              <a:tr h="474266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Herbicide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40</a:t>
                      </a:r>
                      <a:endParaRPr lang="en-US" dirty="0"/>
                    </a:p>
                  </a:txBody>
                  <a:tcPr/>
                </a:tc>
              </a:tr>
              <a:tr h="474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No herbicide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60</a:t>
                      </a:r>
                      <a:endParaRPr lang="en-US" dirty="0"/>
                    </a:p>
                  </a:txBody>
                  <a:tcPr/>
                </a:tc>
              </a:tr>
              <a:tr h="474266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70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Observed and expected frequency</a:t>
            </a:r>
            <a:endParaRPr lang="en-US" dirty="0"/>
          </a:p>
        </p:txBody>
      </p:sp>
      <p:graphicFrame>
        <p:nvGraphicFramePr>
          <p:cNvPr id="5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45701298"/>
              </p:ext>
            </p:extLst>
          </p:nvPr>
        </p:nvGraphicFramePr>
        <p:xfrm>
          <a:off x="960438" y="4634501"/>
          <a:ext cx="7408864" cy="18970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2216"/>
                <a:gridCol w="1852216"/>
                <a:gridCol w="2049197"/>
                <a:gridCol w="1655235"/>
              </a:tblGrid>
              <a:tr h="474266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Transgenetic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Non </a:t>
                      </a:r>
                      <a:r>
                        <a:rPr lang="en-US" dirty="0" err="1" smtClean="0"/>
                        <a:t>transgenetic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SUM</a:t>
                      </a:r>
                      <a:endParaRPr lang="en-US" dirty="0"/>
                    </a:p>
                  </a:txBody>
                  <a:tcPr/>
                </a:tc>
              </a:tr>
              <a:tr h="474266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Herbicide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40</a:t>
                      </a:r>
                      <a:endParaRPr lang="en-US" dirty="0"/>
                    </a:p>
                  </a:txBody>
                  <a:tcPr/>
                </a:tc>
              </a:tr>
              <a:tr h="474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No herbicide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60</a:t>
                      </a:r>
                      <a:endParaRPr lang="en-US" dirty="0"/>
                    </a:p>
                  </a:txBody>
                  <a:tcPr/>
                </a:tc>
              </a:tr>
              <a:tr h="474266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70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itle 2"/>
          <p:cNvSpPr txBox="1">
            <a:spLocks/>
          </p:cNvSpPr>
          <p:nvPr/>
        </p:nvSpPr>
        <p:spPr>
          <a:xfrm>
            <a:off x="602974" y="3937002"/>
            <a:ext cx="7938051" cy="6622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400" dirty="0" smtClean="0">
                <a:solidFill>
                  <a:srgbClr val="FF0000"/>
                </a:solidFill>
              </a:rPr>
              <a:t>Does transgene help on herbicide resistance?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2890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Poisson </a:t>
            </a:r>
            <a:r>
              <a:rPr lang="en-US" dirty="0" smtClean="0"/>
              <a:t>distribution: Mean=</a:t>
            </a:r>
            <a:r>
              <a:rPr lang="en-US" dirty="0" err="1" smtClean="0"/>
              <a:t>Var</a:t>
            </a:r>
            <a:r>
              <a:rPr lang="en-US" dirty="0" smtClean="0"/>
              <a:t>=Expected</a:t>
            </a:r>
          </a:p>
          <a:p>
            <a:r>
              <a:rPr lang="en-US" dirty="0" smtClean="0"/>
              <a:t>(Observed-Expected)/</a:t>
            </a:r>
            <a:r>
              <a:rPr lang="en-US" dirty="0" err="1" smtClean="0"/>
              <a:t>Sqrt</a:t>
            </a:r>
            <a:r>
              <a:rPr lang="en-US" dirty="0" smtClean="0"/>
              <a:t>(Expected) ~ N(0,1)</a:t>
            </a:r>
          </a:p>
          <a:p>
            <a:r>
              <a:rPr lang="en-US" dirty="0" smtClean="0"/>
              <a:t>SUM(</a:t>
            </a:r>
            <a:r>
              <a:rPr lang="en-US" dirty="0"/>
              <a:t>Observed-Expected</a:t>
            </a:r>
            <a:r>
              <a:rPr lang="en-US" dirty="0" smtClean="0"/>
              <a:t>)</a:t>
            </a:r>
            <a:r>
              <a:rPr lang="en-US" baseline="30000" dirty="0" smtClean="0"/>
              <a:t>2</a:t>
            </a:r>
            <a:r>
              <a:rPr lang="en-US" dirty="0" smtClean="0"/>
              <a:t>/ Expected </a:t>
            </a:r>
            <a:r>
              <a:rPr lang="en-US" dirty="0"/>
              <a:t>~ </a:t>
            </a:r>
            <a:r>
              <a:rPr lang="en-US" dirty="0" smtClean="0"/>
              <a:t>X</a:t>
            </a:r>
            <a:r>
              <a:rPr lang="en-US" baseline="30000" dirty="0" smtClean="0"/>
              <a:t>2</a:t>
            </a:r>
            <a:r>
              <a:rPr lang="en-US" dirty="0" smtClean="0"/>
              <a:t>(</a:t>
            </a:r>
            <a:r>
              <a:rPr lang="en-US" dirty="0" err="1" smtClean="0"/>
              <a:t>df</a:t>
            </a:r>
            <a:r>
              <a:rPr lang="en-US" dirty="0" smtClean="0"/>
              <a:t>)</a:t>
            </a:r>
          </a:p>
          <a:p>
            <a:r>
              <a:rPr lang="en-US" dirty="0" err="1" smtClean="0"/>
              <a:t>df</a:t>
            </a:r>
            <a:r>
              <a:rPr lang="en-US" dirty="0" smtClean="0"/>
              <a:t>=number of independent cells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</a:t>
            </a:r>
            <a:r>
              <a:rPr lang="en-US" dirty="0" smtClean="0"/>
              <a:t>pproximate Distributions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0836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91111573"/>
              </p:ext>
            </p:extLst>
          </p:nvPr>
        </p:nvGraphicFramePr>
        <p:xfrm>
          <a:off x="960438" y="2039938"/>
          <a:ext cx="7408864" cy="18970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2216"/>
                <a:gridCol w="1852216"/>
                <a:gridCol w="2074597"/>
                <a:gridCol w="1629835"/>
              </a:tblGrid>
              <a:tr h="474266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Transgenetic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Non </a:t>
                      </a:r>
                      <a:r>
                        <a:rPr lang="en-US" dirty="0" err="1" smtClean="0"/>
                        <a:t>transgenetic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SUM</a:t>
                      </a:r>
                      <a:endParaRPr lang="en-US" dirty="0"/>
                    </a:p>
                  </a:txBody>
                  <a:tcPr/>
                </a:tc>
              </a:tr>
              <a:tr h="474266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Herbicide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40</a:t>
                      </a:r>
                      <a:endParaRPr lang="en-US" dirty="0"/>
                    </a:p>
                  </a:txBody>
                  <a:tcPr/>
                </a:tc>
              </a:tr>
              <a:tr h="474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No herbicide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60</a:t>
                      </a:r>
                      <a:endParaRPr lang="en-US" dirty="0"/>
                    </a:p>
                  </a:txBody>
                  <a:tcPr/>
                </a:tc>
              </a:tr>
              <a:tr h="474266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70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Observed and expected frequency</a:t>
            </a:r>
            <a:endParaRPr lang="en-US" dirty="0"/>
          </a:p>
        </p:txBody>
      </p:sp>
      <p:graphicFrame>
        <p:nvGraphicFramePr>
          <p:cNvPr id="5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24585898"/>
              </p:ext>
            </p:extLst>
          </p:nvPr>
        </p:nvGraphicFramePr>
        <p:xfrm>
          <a:off x="960438" y="4144170"/>
          <a:ext cx="7408864" cy="18970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2216"/>
                <a:gridCol w="1852216"/>
                <a:gridCol w="2083063"/>
                <a:gridCol w="1621369"/>
              </a:tblGrid>
              <a:tr h="474266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Transgenetic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Non </a:t>
                      </a:r>
                      <a:r>
                        <a:rPr lang="en-US" dirty="0" err="1" smtClean="0"/>
                        <a:t>transgenetic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SUM</a:t>
                      </a:r>
                      <a:endParaRPr lang="en-US" dirty="0"/>
                    </a:p>
                  </a:txBody>
                  <a:tcPr/>
                </a:tc>
              </a:tr>
              <a:tr h="474266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Herbicide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40</a:t>
                      </a:r>
                      <a:endParaRPr lang="en-US" dirty="0"/>
                    </a:p>
                  </a:txBody>
                  <a:tcPr/>
                </a:tc>
              </a:tr>
              <a:tr h="474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No herbicide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60</a:t>
                      </a:r>
                      <a:endParaRPr lang="en-US" dirty="0"/>
                    </a:p>
                  </a:txBody>
                  <a:tcPr/>
                </a:tc>
              </a:tr>
              <a:tr h="474266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70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1435100" y="6209040"/>
            <a:ext cx="62865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 smtClean="0">
                <a:solidFill>
                  <a:srgbClr val="FF0000"/>
                </a:solidFill>
              </a:rPr>
              <a:t>49/28+49/12+49/42+49/18=9.72</a:t>
            </a:r>
            <a:endParaRPr lang="en-US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0589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338328"/>
            <a:ext cx="8229600" cy="779272"/>
          </a:xfrm>
        </p:spPr>
        <p:txBody>
          <a:bodyPr/>
          <a:lstStyle/>
          <a:p>
            <a:r>
              <a:rPr lang="en-US" dirty="0" smtClean="0"/>
              <a:t>Distribution of x2(1)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0200" y="1231900"/>
            <a:ext cx="6273800" cy="5626100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>
            <a:off x="7848600" y="1409700"/>
            <a:ext cx="0" cy="49657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7848600" y="5226061"/>
            <a:ext cx="12954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rgbClr val="FF0000"/>
                </a:solidFill>
              </a:rPr>
              <a:t>Observed </a:t>
            </a:r>
          </a:p>
          <a:p>
            <a:pPr algn="ctr"/>
            <a:r>
              <a:rPr lang="en-US" sz="2000" dirty="0" smtClean="0">
                <a:solidFill>
                  <a:srgbClr val="FF0000"/>
                </a:solidFill>
              </a:rPr>
              <a:t>9.72</a:t>
            </a:r>
          </a:p>
          <a:p>
            <a:pPr algn="ctr"/>
            <a:r>
              <a:rPr lang="en-US" sz="2000" dirty="0" smtClean="0">
                <a:solidFill>
                  <a:srgbClr val="FF0000"/>
                </a:solidFill>
              </a:rPr>
              <a:t>P&lt;1%</a:t>
            </a:r>
            <a:endParaRPr lang="en-US" sz="2000" dirty="0">
              <a:solidFill>
                <a:srgbClr val="FF000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 rot="16200000">
            <a:off x="6873736" y="2128907"/>
            <a:ext cx="27305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rgbClr val="FF0000"/>
                </a:solidFill>
              </a:rPr>
              <a:t>99% percentile </a:t>
            </a:r>
          </a:p>
          <a:p>
            <a:pPr algn="ctr"/>
            <a:r>
              <a:rPr lang="en-US" sz="2000" dirty="0" smtClean="0">
                <a:solidFill>
                  <a:srgbClr val="FF0000"/>
                </a:solidFill>
              </a:rPr>
              <a:t>6.97</a:t>
            </a:r>
            <a:endParaRPr lang="en-US" sz="2000" dirty="0">
              <a:solidFill>
                <a:srgbClr val="FF000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41300" y="2363738"/>
            <a:ext cx="2781300" cy="2862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par(</a:t>
            </a:r>
            <a:r>
              <a:rPr lang="en-US" dirty="0" err="1"/>
              <a:t>mfrow</a:t>
            </a:r>
            <a:r>
              <a:rPr lang="en-US" dirty="0"/>
              <a:t>=c(2,2),mar = c(3,4,1,1)</a:t>
            </a:r>
            <a:r>
              <a:rPr lang="en-US" dirty="0" smtClean="0"/>
              <a:t>)</a:t>
            </a:r>
          </a:p>
          <a:p>
            <a:endParaRPr lang="en-US" dirty="0"/>
          </a:p>
          <a:p>
            <a:r>
              <a:rPr lang="en-US" dirty="0" smtClean="0"/>
              <a:t>x</a:t>
            </a:r>
            <a:r>
              <a:rPr lang="en-US" dirty="0"/>
              <a:t>=</a:t>
            </a:r>
            <a:r>
              <a:rPr lang="en-US" dirty="0" err="1"/>
              <a:t>rchisq</a:t>
            </a:r>
            <a:r>
              <a:rPr lang="en-US" dirty="0"/>
              <a:t>(k,1)</a:t>
            </a:r>
          </a:p>
          <a:p>
            <a:r>
              <a:rPr lang="en-US" dirty="0"/>
              <a:t>d=density(x)</a:t>
            </a:r>
          </a:p>
          <a:p>
            <a:r>
              <a:rPr lang="en-US" dirty="0" smtClean="0"/>
              <a:t>plot</a:t>
            </a:r>
            <a:r>
              <a:rPr lang="en-US" dirty="0"/>
              <a:t>(x)</a:t>
            </a:r>
          </a:p>
          <a:p>
            <a:r>
              <a:rPr lang="en-US" dirty="0"/>
              <a:t>plot(d)</a:t>
            </a:r>
          </a:p>
          <a:p>
            <a:r>
              <a:rPr lang="en-US" dirty="0" err="1"/>
              <a:t>hist</a:t>
            </a:r>
            <a:r>
              <a:rPr lang="en-US" dirty="0"/>
              <a:t>(x)</a:t>
            </a:r>
          </a:p>
          <a:p>
            <a:r>
              <a:rPr lang="en-US" dirty="0"/>
              <a:t>plot(</a:t>
            </a:r>
            <a:r>
              <a:rPr lang="en-US" dirty="0" err="1"/>
              <a:t>ecdf</a:t>
            </a:r>
            <a:r>
              <a:rPr lang="en-US" dirty="0"/>
              <a:t>(x))</a:t>
            </a:r>
          </a:p>
          <a:p>
            <a:r>
              <a:rPr lang="en-US" dirty="0" err="1"/>
              <a:t>quantile</a:t>
            </a:r>
            <a:r>
              <a:rPr lang="en-US" dirty="0"/>
              <a:t>(x,.99)</a:t>
            </a:r>
          </a:p>
        </p:txBody>
      </p:sp>
    </p:spTree>
    <p:extLst>
      <p:ext uri="{BB962C8B-B14F-4D97-AF65-F5344CB8AC3E}">
        <p14:creationId xmlns:p14="http://schemas.microsoft.com/office/powerpoint/2010/main" val="3194020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42900" y="2675467"/>
            <a:ext cx="8559799" cy="3450696"/>
          </a:xfrm>
        </p:spPr>
        <p:txBody>
          <a:bodyPr/>
          <a:lstStyle/>
          <a:p>
            <a:r>
              <a:rPr lang="en-US" dirty="0" smtClean="0"/>
              <a:t>A sample has </a:t>
            </a:r>
            <a:r>
              <a:rPr lang="fi-FI" dirty="0" err="1" smtClean="0"/>
              <a:t>mean</a:t>
            </a:r>
            <a:r>
              <a:rPr lang="fi-FI" dirty="0"/>
              <a:t> </a:t>
            </a:r>
            <a:r>
              <a:rPr lang="fi-FI" dirty="0" smtClean="0"/>
              <a:t>of 103.6 and </a:t>
            </a:r>
            <a:r>
              <a:rPr lang="fi-FI" dirty="0" err="1" smtClean="0"/>
              <a:t>variance</a:t>
            </a:r>
            <a:r>
              <a:rPr lang="fi-FI" dirty="0" smtClean="0"/>
              <a:t> of 27.82</a:t>
            </a:r>
            <a:endParaRPr lang="fi-FI" dirty="0"/>
          </a:p>
          <a:p>
            <a:r>
              <a:rPr lang="en-US" dirty="0" smtClean="0"/>
              <a:t>The sample has 10 observations</a:t>
            </a:r>
          </a:p>
          <a:p>
            <a:r>
              <a:rPr lang="en-US" dirty="0" smtClean="0"/>
              <a:t>Q1: What is the probability that the sample was from a normal distribution with variance of 25?</a:t>
            </a:r>
          </a:p>
          <a:p>
            <a:r>
              <a:rPr lang="en-US" dirty="0" smtClean="0"/>
              <a:t>Q2: What </a:t>
            </a:r>
            <a:r>
              <a:rPr lang="en-US" dirty="0"/>
              <a:t>is the probability that the sample was from a normal distribution with mean of </a:t>
            </a:r>
            <a:r>
              <a:rPr lang="en-US" dirty="0" smtClean="0"/>
              <a:t>100?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Tests on samples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6120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Empirical solution: </a:t>
            </a:r>
          </a:p>
          <a:p>
            <a:pPr lvl="1"/>
            <a:r>
              <a:rPr lang="en-US" dirty="0" smtClean="0"/>
              <a:t>Sample ten observations from a normal distribution with variance of 25. </a:t>
            </a:r>
          </a:p>
          <a:p>
            <a:pPr lvl="1"/>
            <a:r>
              <a:rPr lang="en-US" dirty="0" smtClean="0"/>
              <a:t>Calculate observed variance. </a:t>
            </a:r>
          </a:p>
          <a:p>
            <a:pPr lvl="1"/>
            <a:r>
              <a:rPr lang="en-US" dirty="0" smtClean="0"/>
              <a:t>Repeat the sampling and get null distribution of the sample variances</a:t>
            </a:r>
          </a:p>
          <a:p>
            <a:pPr lvl="1"/>
            <a:r>
              <a:rPr lang="en-US" dirty="0" smtClean="0"/>
              <a:t>Find percentile of observed variance </a:t>
            </a:r>
            <a:r>
              <a:rPr lang="en-US" dirty="0" smtClean="0"/>
              <a:t>(27.82) on </a:t>
            </a:r>
            <a:r>
              <a:rPr lang="en-US" dirty="0" smtClean="0"/>
              <a:t>the null distribution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Q1: distribution with variance of 25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9252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00" y="1841500"/>
            <a:ext cx="5715000" cy="50165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77800" y="338328"/>
            <a:ext cx="8509000" cy="1252728"/>
          </a:xfrm>
        </p:spPr>
        <p:txBody>
          <a:bodyPr>
            <a:normAutofit/>
          </a:bodyPr>
          <a:lstStyle/>
          <a:p>
            <a:r>
              <a:rPr lang="en-US" dirty="0" smtClean="0"/>
              <a:t>Q1: distribution with variance of 25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77800" y="2267954"/>
            <a:ext cx="4572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smtClean="0"/>
              <a:t>x=</a:t>
            </a:r>
            <a:r>
              <a:rPr lang="en-US" dirty="0"/>
              <a:t>replicate(10000, </a:t>
            </a:r>
            <a:endParaRPr lang="en-US" dirty="0" smtClean="0"/>
          </a:p>
          <a:p>
            <a:r>
              <a:rPr lang="en-US" dirty="0" smtClean="0"/>
              <a:t>{s=</a:t>
            </a:r>
            <a:r>
              <a:rPr lang="en-US" dirty="0" err="1" smtClean="0"/>
              <a:t>rnorm</a:t>
            </a:r>
            <a:r>
              <a:rPr lang="en-US" dirty="0" smtClean="0"/>
              <a:t>(10,0,5)</a:t>
            </a:r>
            <a:endParaRPr lang="en-US" dirty="0"/>
          </a:p>
          <a:p>
            <a:r>
              <a:rPr lang="en-US" dirty="0" err="1" smtClean="0"/>
              <a:t>var</a:t>
            </a:r>
            <a:r>
              <a:rPr lang="en-US" dirty="0" smtClean="0"/>
              <a:t>=</a:t>
            </a:r>
            <a:r>
              <a:rPr lang="en-US" dirty="0" err="1" smtClean="0"/>
              <a:t>var</a:t>
            </a:r>
            <a:r>
              <a:rPr lang="en-US" dirty="0" smtClean="0"/>
              <a:t>(s)</a:t>
            </a:r>
            <a:endParaRPr lang="en-US" dirty="0"/>
          </a:p>
          <a:p>
            <a:r>
              <a:rPr lang="en-US" dirty="0" smtClean="0"/>
              <a:t>})</a:t>
            </a:r>
            <a:endParaRPr lang="en-US" dirty="0"/>
          </a:p>
          <a:p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7645404" y="1409700"/>
            <a:ext cx="0" cy="49657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7709819" y="5218992"/>
            <a:ext cx="12954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rgbClr val="FF0000"/>
                </a:solidFill>
              </a:rPr>
              <a:t>Observed </a:t>
            </a:r>
          </a:p>
          <a:p>
            <a:pPr algn="ctr"/>
            <a:r>
              <a:rPr lang="en-US" sz="2000" dirty="0" smtClean="0">
                <a:solidFill>
                  <a:srgbClr val="FF0000"/>
                </a:solidFill>
              </a:rPr>
              <a:t>27.82</a:t>
            </a:r>
          </a:p>
          <a:p>
            <a:pPr algn="ctr"/>
            <a:r>
              <a:rPr lang="en-US" sz="2000" dirty="0" smtClean="0">
                <a:solidFill>
                  <a:srgbClr val="FF0000"/>
                </a:solidFill>
              </a:rPr>
              <a:t>P&gt;25%</a:t>
            </a:r>
            <a:endParaRPr lang="en-US" sz="2000" dirty="0">
              <a:solidFill>
                <a:srgbClr val="FF000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 rot="16200000">
            <a:off x="7436769" y="2573407"/>
            <a:ext cx="18415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rgbClr val="FF0000"/>
                </a:solidFill>
              </a:rPr>
              <a:t>75% percentile </a:t>
            </a:r>
          </a:p>
          <a:p>
            <a:pPr algn="ctr"/>
            <a:r>
              <a:rPr lang="en-US" sz="2000" dirty="0" smtClean="0">
                <a:solidFill>
                  <a:srgbClr val="FF0000"/>
                </a:solidFill>
              </a:rPr>
              <a:t>31.6</a:t>
            </a:r>
            <a:endParaRPr lang="en-US" sz="2000" dirty="0">
              <a:solidFill>
                <a:srgbClr val="FF0000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54000" y="5961273"/>
            <a:ext cx="303106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&gt; length(x[x&gt;27.82])/10000</a:t>
            </a:r>
          </a:p>
          <a:p>
            <a:r>
              <a:rPr lang="en-US" dirty="0"/>
              <a:t>[1] 0.3516</a:t>
            </a:r>
          </a:p>
        </p:txBody>
      </p:sp>
      <p:sp>
        <p:nvSpPr>
          <p:cNvPr id="10" name="Rectangle 9"/>
          <p:cNvSpPr/>
          <p:nvPr/>
        </p:nvSpPr>
        <p:spPr>
          <a:xfrm>
            <a:off x="177800" y="3715281"/>
            <a:ext cx="4572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smtClean="0"/>
              <a:t>par(</a:t>
            </a:r>
            <a:r>
              <a:rPr lang="en-US" dirty="0" err="1" smtClean="0"/>
              <a:t>mfrow</a:t>
            </a:r>
            <a:r>
              <a:rPr lang="en-US" dirty="0" smtClean="0"/>
              <a:t>=c(2,2</a:t>
            </a:r>
            <a:r>
              <a:rPr lang="en-US" dirty="0"/>
              <a:t>),mar = c(3,4,1,1))</a:t>
            </a:r>
          </a:p>
          <a:p>
            <a:r>
              <a:rPr lang="en-US" dirty="0" smtClean="0"/>
              <a:t>d</a:t>
            </a:r>
            <a:r>
              <a:rPr lang="en-US" dirty="0"/>
              <a:t>=density(x)</a:t>
            </a:r>
          </a:p>
          <a:p>
            <a:r>
              <a:rPr lang="en-US" dirty="0"/>
              <a:t>plot(x)</a:t>
            </a:r>
          </a:p>
          <a:p>
            <a:r>
              <a:rPr lang="en-US" dirty="0"/>
              <a:t>plot(d)</a:t>
            </a:r>
          </a:p>
          <a:p>
            <a:r>
              <a:rPr lang="en-US" dirty="0" err="1"/>
              <a:t>hist</a:t>
            </a:r>
            <a:r>
              <a:rPr lang="en-US" dirty="0"/>
              <a:t>(x)</a:t>
            </a:r>
          </a:p>
          <a:p>
            <a:r>
              <a:rPr lang="en-US" dirty="0"/>
              <a:t>plot(</a:t>
            </a:r>
            <a:r>
              <a:rPr lang="en-US" dirty="0" err="1"/>
              <a:t>ecdf</a:t>
            </a:r>
            <a:r>
              <a:rPr lang="en-US" dirty="0"/>
              <a:t>(x))</a:t>
            </a:r>
          </a:p>
          <a:p>
            <a:r>
              <a:rPr lang="en-US" dirty="0" err="1"/>
              <a:t>quantile</a:t>
            </a:r>
            <a:r>
              <a:rPr lang="en-US" dirty="0"/>
              <a:t>(x</a:t>
            </a:r>
            <a:r>
              <a:rPr lang="en-US" dirty="0" smtClean="0"/>
              <a:t>,.75)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3616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2" grpId="0"/>
      <p:bldP spid="10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aveform">
  <a:themeElements>
    <a:clrScheme name="Waveform">
      <a:dk1>
        <a:sysClr val="windowText" lastClr="000000"/>
      </a:dk1>
      <a:lt1>
        <a:sysClr val="window" lastClr="FFFFFF"/>
      </a:lt1>
      <a:dk2>
        <a:srgbClr val="073E87"/>
      </a:dk2>
      <a:lt2>
        <a:srgbClr val="C6E7FC"/>
      </a:lt2>
      <a:accent1>
        <a:srgbClr val="31B6FD"/>
      </a:accent1>
      <a:accent2>
        <a:srgbClr val="4584D3"/>
      </a:accent2>
      <a:accent3>
        <a:srgbClr val="5BD078"/>
      </a:accent3>
      <a:accent4>
        <a:srgbClr val="A5D028"/>
      </a:accent4>
      <a:accent5>
        <a:srgbClr val="F5C040"/>
      </a:accent5>
      <a:accent6>
        <a:srgbClr val="05E0DB"/>
      </a:accent6>
      <a:hlink>
        <a:srgbClr val="0080FF"/>
      </a:hlink>
      <a:folHlink>
        <a:srgbClr val="5EAEFF"/>
      </a:folHlink>
    </a:clrScheme>
    <a:fontScheme name="Waveform">
      <a:majorFont>
        <a:latin typeface="Candara"/>
        <a:ea typeface=""/>
        <a:cs typeface=""/>
        <a:font script="Jpan" typeface="HGP明朝E"/>
        <a:font script="Hang" typeface="HY그래픽M"/>
        <a:font script="Hans" typeface="华文新魏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HGP明朝E"/>
        <a:font script="Hang" typeface="HY그래픽M"/>
        <a:font script="Hans" typeface="华文楷体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aveform">
      <a:fillStyleLst>
        <a:solidFill>
          <a:schemeClr val="phClr"/>
        </a:solidFill>
        <a:gradFill rotWithShape="1">
          <a:gsLst>
            <a:gs pos="0">
              <a:schemeClr val="phClr">
                <a:tint val="0"/>
              </a:schemeClr>
            </a:gs>
            <a:gs pos="44000">
              <a:schemeClr val="phClr">
                <a:tint val="60000"/>
                <a:satMod val="120000"/>
              </a:schemeClr>
            </a:gs>
            <a:gs pos="100000">
              <a:schemeClr val="phClr">
                <a:tint val="90000"/>
                <a:alpha val="100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20000"/>
                <a:lumMod val="120000"/>
              </a:schemeClr>
            </a:gs>
            <a:gs pos="100000">
              <a:schemeClr val="phClr">
                <a:shade val="89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lumMod val="8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prstMaterial="flat">
            <a:bevelT w="12700" h="12700"/>
          </a:sp3d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contourW="19050" prstMaterial="flat">
            <a:bevelT w="63500" h="63500"/>
            <a:contourClr>
              <a:schemeClr val="phClr">
                <a:shade val="25000"/>
                <a:satMod val="18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l="20000" t="-40000" r="20000" b="14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Waveform.thmx</Template>
  <TotalTime>2059</TotalTime>
  <Words>656</Words>
  <Application>Microsoft Macintosh PowerPoint</Application>
  <PresentationFormat>On-screen Show (4:3)</PresentationFormat>
  <Paragraphs>205</Paragraphs>
  <Slides>19</Slides>
  <Notes>0</Notes>
  <HiddenSlides>1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Calibri</vt:lpstr>
      <vt:lpstr>Candara</vt:lpstr>
      <vt:lpstr>Symbol</vt:lpstr>
      <vt:lpstr>Waveform</vt:lpstr>
      <vt:lpstr>Equation</vt:lpstr>
      <vt:lpstr>Document</vt:lpstr>
      <vt:lpstr>Statistical Genomics</vt:lpstr>
      <vt:lpstr>Outline</vt:lpstr>
      <vt:lpstr>Observed and expected frequency</vt:lpstr>
      <vt:lpstr>Approximate Distributions</vt:lpstr>
      <vt:lpstr>Observed and expected frequency</vt:lpstr>
      <vt:lpstr>Distribution of x2(1)</vt:lpstr>
      <vt:lpstr>Tests on samples</vt:lpstr>
      <vt:lpstr>Q1: distribution with variance of 25</vt:lpstr>
      <vt:lpstr>Q1: distribution with variance of 25</vt:lpstr>
      <vt:lpstr>Q1: distribution with variance of 25</vt:lpstr>
      <vt:lpstr>Q2: distribution with mean of 100</vt:lpstr>
      <vt:lpstr>Q2: distribution with mean of 100</vt:lpstr>
      <vt:lpstr>t test</vt:lpstr>
      <vt:lpstr>t test</vt:lpstr>
      <vt:lpstr>F test</vt:lpstr>
      <vt:lpstr>Hypothesis test</vt:lpstr>
      <vt:lpstr>Two types of errors and power</vt:lpstr>
      <vt:lpstr>Summary</vt:lpstr>
      <vt:lpstr>Highlight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Computational Genomics</dc:title>
  <dc:creator>Zhiwu Zhang</dc:creator>
  <cp:lastModifiedBy>Zhang, Zhiwu</cp:lastModifiedBy>
  <cp:revision>158</cp:revision>
  <dcterms:created xsi:type="dcterms:W3CDTF">2013-08-24T13:03:35Z</dcterms:created>
  <dcterms:modified xsi:type="dcterms:W3CDTF">2018-01-10T21:26:30Z</dcterms:modified>
</cp:coreProperties>
</file>

<file path=docProps/thumbnail.jpeg>
</file>